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1010" r:id="rId2"/>
    <p:sldId id="1041" r:id="rId3"/>
    <p:sldId id="1071" r:id="rId4"/>
    <p:sldId id="859" r:id="rId5"/>
    <p:sldId id="1012" r:id="rId6"/>
    <p:sldId id="1078" r:id="rId7"/>
    <p:sldId id="1080" r:id="rId8"/>
    <p:sldId id="1081" r:id="rId9"/>
    <p:sldId id="1082" r:id="rId10"/>
    <p:sldId id="1083" r:id="rId11"/>
    <p:sldId id="1085" r:id="rId12"/>
    <p:sldId id="1084" r:id="rId13"/>
    <p:sldId id="1086" r:id="rId14"/>
    <p:sldId id="1088" r:id="rId15"/>
    <p:sldId id="1087" r:id="rId16"/>
    <p:sldId id="1046" r:id="rId17"/>
    <p:sldId id="1090" r:id="rId18"/>
    <p:sldId id="1061" r:id="rId19"/>
    <p:sldId id="1057" r:id="rId20"/>
    <p:sldId id="1062" r:id="rId21"/>
    <p:sldId id="1063" r:id="rId22"/>
    <p:sldId id="1051" r:id="rId23"/>
    <p:sldId id="1052" r:id="rId24"/>
    <p:sldId id="1060" r:id="rId25"/>
    <p:sldId id="1065" r:id="rId26"/>
    <p:sldId id="1053" r:id="rId27"/>
    <p:sldId id="1054" r:id="rId28"/>
    <p:sldId id="1055" r:id="rId29"/>
    <p:sldId id="1056" r:id="rId30"/>
    <p:sldId id="1064" r:id="rId31"/>
    <p:sldId id="1066" r:id="rId32"/>
    <p:sldId id="1069" r:id="rId33"/>
    <p:sldId id="1067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2B6EDA-F1ED-BC45-8038-23291189870C}" v="1" dt="2020-09-07T05:32:36.4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3" autoAdjust="0"/>
    <p:restoredTop sz="89728" autoAdjust="0"/>
  </p:normalViewPr>
  <p:slideViewPr>
    <p:cSldViewPr snapToGrid="0">
      <p:cViewPr varScale="1">
        <p:scale>
          <a:sx n="110" d="100"/>
          <a:sy n="110" d="100"/>
        </p:scale>
        <p:origin x="165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D8B13-6FF3-46C6-8972-93E021156973}" type="datetimeFigureOut">
              <a:rPr lang="de-CH" smtClean="0"/>
              <a:t>29.09.20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D9566-E0E3-474B-ACBF-F45751FCEB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12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ASCII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zernerzeitung.ch/news-service/inland-schweiz/tracing-app-schweiz-weltweit-fuehrend-pilotversuch-gestartet-ld.1223164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etzwoche.ch/news/2020-05-18/update-aktivisten-warnen-vor-nutzloser-tracing-app" TargetMode="External"/><Relationship Id="rId4" Type="http://schemas.openxmlformats.org/officeDocument/2006/relationships/hyperlink" Target="https://www.tagesanzeiger.ch/eine-schweizer-erfolgsgeschichte-664900883756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beautify.org/hmac-generator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beautify.org/hmac-generator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zernerzeitung.ch/news-service/inland-schweiz/tracing-app-schweiz-weltweit-fuehrend-pilotversuch-gestartet-ld.1223164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etzwoche.ch/news/2020-05-18/update-aktivisten-warnen-vor-nutzloser-tracing-app" TargetMode="External"/><Relationship Id="rId4" Type="http://schemas.openxmlformats.org/officeDocument/2006/relationships/hyperlink" Target="https://www.tagesanzeiger.ch/eine-schweizer-erfolgsgeschichte-664900883756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www.bag.admin.ch</a:t>
            </a:r>
            <a:r>
              <a:rPr lang="de-DE" dirty="0"/>
              <a:t>/</a:t>
            </a:r>
            <a:r>
              <a:rPr lang="de-DE" dirty="0" err="1"/>
              <a:t>dam</a:t>
            </a:r>
            <a:r>
              <a:rPr lang="de-DE" dirty="0"/>
              <a:t>/</a:t>
            </a:r>
            <a:r>
              <a:rPr lang="de-DE" dirty="0" err="1"/>
              <a:t>bag</a:t>
            </a:r>
            <a:r>
              <a:rPr lang="de-DE" dirty="0"/>
              <a:t>/de/</a:t>
            </a:r>
            <a:r>
              <a:rPr lang="de-DE" dirty="0" err="1"/>
              <a:t>dokumente</a:t>
            </a:r>
            <a:r>
              <a:rPr lang="de-DE" dirty="0"/>
              <a:t>/cc/</a:t>
            </a:r>
            <a:r>
              <a:rPr lang="de-DE" dirty="0" err="1"/>
              <a:t>kom</a:t>
            </a:r>
            <a:r>
              <a:rPr lang="de-DE" dirty="0"/>
              <a:t>/covid-19-faktenblatt-swiss-pt-app.pdf.download.pdf/</a:t>
            </a:r>
            <a:r>
              <a:rPr lang="de-DE" dirty="0" err="1"/>
              <a:t>BAG_Faktenblatt_Coronavirus_Swiss</a:t>
            </a:r>
            <a:r>
              <a:rPr lang="de-DE" dirty="0"/>
              <a:t>-PT-</a:t>
            </a:r>
            <a:r>
              <a:rPr lang="de-DE" dirty="0" err="1"/>
              <a:t>App.pdf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7610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7760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054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702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5302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2290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256 Bit -&gt; 32 Zeichen -&gt; ASCII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5668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dirty="0"/>
              <a:t>2 Bit Farbtiefe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1842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dirty="0"/>
              <a:t>2 Bit Farbtiefe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5178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sz="1200" b="1" dirty="0">
                <a:hlinkClick r:id="rId3"/>
              </a:rPr>
              <a:t>American</a:t>
            </a:r>
            <a:r>
              <a:rPr lang="de-DE" altLang="de-DE" sz="1200" b="1" u="sng" dirty="0">
                <a:hlinkClick r:id="rId3"/>
              </a:rPr>
              <a:t> Standard Code for Information Interchange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4024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5695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Rot: kritische Artikel; grün: wohlgesinnte Artikel</a:t>
            </a:r>
          </a:p>
          <a:p>
            <a:endParaRPr lang="de-CH" dirty="0">
              <a:hlinkClick r:id="rId3"/>
            </a:endParaRPr>
          </a:p>
          <a:p>
            <a:r>
              <a:rPr lang="de-CH" dirty="0">
                <a:hlinkClick r:id="rId3"/>
              </a:rPr>
              <a:t>https://www.luzernerzeitung.ch/news-service/inland-schweiz/tracing-app-schweiz-weltweit-fuehrend-pilotversuch-gestartet-ld.1223164</a:t>
            </a:r>
            <a:endParaRPr lang="de-CH" dirty="0"/>
          </a:p>
          <a:p>
            <a:endParaRPr lang="de-CH" dirty="0"/>
          </a:p>
          <a:p>
            <a:r>
              <a:rPr lang="de-CH" dirty="0">
                <a:hlinkClick r:id="rId4"/>
              </a:rPr>
              <a:t>https://www.tagesanzeiger.ch/eine-schweizer-erfolgsgeschichte-664900883756</a:t>
            </a:r>
            <a:endParaRPr lang="de-CH" dirty="0"/>
          </a:p>
          <a:p>
            <a:endParaRPr lang="de-CH" dirty="0"/>
          </a:p>
          <a:p>
            <a:r>
              <a:rPr lang="de-CH" dirty="0">
                <a:hlinkClick r:id="rId5"/>
              </a:rPr>
              <a:t>https://www.netzwoche.ch/news/2020-05-18/update-aktivisten-warnen-vor-nutzloser-tracing-app</a:t>
            </a:r>
            <a:endParaRPr lang="de-CH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0119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6268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8292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488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hlinkClick r:id="rId3"/>
              </a:rPr>
              <a:t>https://codebeautify.org/hmac-generator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2739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 einem Rezept einen Kuchen zu backen ist einfach. Aus dem Kuchen das Rezept abzuleiten ist kaum möglich.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3631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6509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7096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766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hlinkClick r:id="rId3"/>
              </a:rPr>
              <a:t>https://codebeautify.org/hmac-generator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8889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  <a:p>
            <a:pPr>
              <a:lnSpc>
                <a:spcPct val="150000"/>
              </a:lnSpc>
              <a:buNone/>
            </a:pPr>
            <a:r>
              <a:rPr lang="de-CH" dirty="0"/>
              <a:t>Rüstet man Smart­phones mit </a:t>
            </a:r>
            <a:r>
              <a:rPr lang="de-CH" dirty="0" err="1"/>
              <a:t>Epidemie­software</a:t>
            </a:r>
            <a:r>
              <a:rPr lang="de-CH" dirty="0"/>
              <a:t> aus, so landet man also nicht zwingend in einem Überwachungsstaat.</a:t>
            </a:r>
          </a:p>
          <a:p>
            <a:pPr>
              <a:lnSpc>
                <a:spcPct val="150000"/>
              </a:lnSpc>
              <a:buNone/>
            </a:pPr>
            <a:endParaRPr lang="de-CH" dirty="0"/>
          </a:p>
          <a:p>
            <a:pPr>
              <a:lnSpc>
                <a:spcPct val="150000"/>
              </a:lnSpc>
              <a:buNone/>
            </a:pPr>
            <a:r>
              <a:rPr lang="de-CH" dirty="0"/>
              <a:t>Entscheidend ist, dass die Apps von Grund auf mit dem Ziel entwickelt werden, die Privat­sphäre zu schützen, und dass der Quellcode offen liegt, sodass Software­entwicklerinnen die Funktions­weise überprüfen können.</a:t>
            </a:r>
          </a:p>
          <a:p>
            <a:pPr>
              <a:lnSpc>
                <a:spcPct val="150000"/>
              </a:lnSpc>
              <a:buNone/>
            </a:pPr>
            <a:endParaRPr lang="de-CH" dirty="0"/>
          </a:p>
          <a:p>
            <a:pPr>
              <a:lnSpc>
                <a:spcPct val="150000"/>
              </a:lnSpc>
              <a:buNone/>
            </a:pPr>
            <a:r>
              <a:rPr lang="de-CH" b="1" i="1" dirty="0" err="1"/>
              <a:t>D</a:t>
            </a:r>
            <a:r>
              <a:rPr lang="de-CH" i="1" dirty="0" err="1"/>
              <a:t>ecentralised</a:t>
            </a:r>
            <a:r>
              <a:rPr lang="de-CH" i="1" dirty="0"/>
              <a:t> </a:t>
            </a:r>
            <a:r>
              <a:rPr lang="de-CH" b="1" i="1" dirty="0"/>
              <a:t>P</a:t>
            </a:r>
            <a:r>
              <a:rPr lang="de-CH" i="1" dirty="0"/>
              <a:t>rivacy-</a:t>
            </a:r>
            <a:r>
              <a:rPr lang="de-CH" b="1" i="1" dirty="0" err="1"/>
              <a:t>P</a:t>
            </a:r>
            <a:r>
              <a:rPr lang="de-CH" i="1" dirty="0" err="1"/>
              <a:t>reserving</a:t>
            </a:r>
            <a:r>
              <a:rPr lang="de-CH" i="1" dirty="0"/>
              <a:t> </a:t>
            </a:r>
            <a:r>
              <a:rPr lang="de-CH" b="1" i="1" dirty="0" err="1"/>
              <a:t>P</a:t>
            </a:r>
            <a:r>
              <a:rPr lang="de-CH" i="1" dirty="0" err="1"/>
              <a:t>roximity</a:t>
            </a:r>
            <a:r>
              <a:rPr lang="de-CH" i="1" dirty="0"/>
              <a:t> </a:t>
            </a:r>
            <a:r>
              <a:rPr lang="de-CH" b="1" i="1" dirty="0" err="1"/>
              <a:t>T</a:t>
            </a:r>
            <a:r>
              <a:rPr lang="de-CH" i="1" dirty="0" err="1"/>
              <a:t>racing</a:t>
            </a:r>
            <a:r>
              <a:rPr lang="de-CH" dirty="0"/>
              <a:t> (Nahbereichsverfolgung)(DP-3T, auch DP3T) </a:t>
            </a:r>
            <a:endParaRPr lang="de-DE" dirty="0"/>
          </a:p>
          <a:p>
            <a:pPr>
              <a:lnSpc>
                <a:spcPct val="150000"/>
              </a:lnSpc>
              <a:buNone/>
            </a:pPr>
            <a:r>
              <a:rPr lang="de-DE" b="1" dirty="0"/>
              <a:t>Probleme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/>
              <a:t>Plexiglasscheiben werden nicht erkannt.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/>
              <a:t>Niessen</a:t>
            </a:r>
            <a:r>
              <a:rPr lang="de-DE" dirty="0"/>
              <a:t> wird nicht erkannt.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/>
              <a:t>…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71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Wer hat nun Recht?</a:t>
            </a:r>
          </a:p>
          <a:p>
            <a:endParaRPr lang="de-CH" dirty="0">
              <a:hlinkClick r:id="rId3"/>
            </a:endParaRPr>
          </a:p>
          <a:p>
            <a:r>
              <a:rPr lang="de-CH" dirty="0">
                <a:hlinkClick r:id="rId3"/>
              </a:rPr>
              <a:t>https://www.luzernerzeitung.ch/news-service/inland-schweiz/tracing-app-schweiz-weltweit-fuehrend-pilotversuch-gestartet-ld.1223164</a:t>
            </a:r>
            <a:endParaRPr lang="de-CH" dirty="0"/>
          </a:p>
          <a:p>
            <a:endParaRPr lang="de-CH" dirty="0"/>
          </a:p>
          <a:p>
            <a:r>
              <a:rPr lang="de-CH" dirty="0">
                <a:hlinkClick r:id="rId4"/>
              </a:rPr>
              <a:t>https://www.tagesanzeiger.ch/eine-schweizer-erfolgsgeschichte-664900883756</a:t>
            </a:r>
            <a:endParaRPr lang="de-CH" dirty="0"/>
          </a:p>
          <a:p>
            <a:endParaRPr lang="de-CH" dirty="0"/>
          </a:p>
          <a:p>
            <a:r>
              <a:rPr lang="de-CH" dirty="0">
                <a:hlinkClick r:id="rId5"/>
              </a:rPr>
              <a:t>https://www.netzwoche.ch/news/2020-05-18/update-aktivisten-warnen-vor-nutzloser-tracing-app</a:t>
            </a:r>
            <a:endParaRPr lang="de-CH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61901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Karte mit der Nummer 1 behalten und auf Tisch legen.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1503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Immer gegenseitiger Austausch (der Reihe nach: 2, 3, 4, 5, 6) -&gt; soll später bei einem möglichen Kontakt zeitlichen Ablauf aufzeigen (war ich früh in Kontakt oder spät?)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70017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Couverts mit </a:t>
            </a:r>
            <a:r>
              <a:rPr lang="de-DE" dirty="0" err="1"/>
              <a:t>Covid</a:t>
            </a:r>
            <a:r>
              <a:rPr lang="de-DE" dirty="0"/>
              <a:t>-App wurden vorher markiert: wer eine gelbe Markierung findet, soll zum Arzt (Dozent). </a:t>
            </a:r>
          </a:p>
          <a:p>
            <a:r>
              <a:rPr lang="de-DE" dirty="0"/>
              <a:t>Der Arzt sagt, wer krankt ist und wer nicht. </a:t>
            </a:r>
          </a:p>
          <a:p>
            <a:r>
              <a:rPr lang="de-DE" dirty="0"/>
              <a:t>Patienten können dann entscheiden, ob sie ihre Nummer 1 abgeben wollen oder nicht. Als Erkennung sagt ihnen der Arzt, sie sollen eine durch 7 teilbare Zahl (damit nicht Gesunde die Karte abgeben können) auf ein Post-</a:t>
            </a:r>
            <a:r>
              <a:rPr lang="de-DE" dirty="0" err="1"/>
              <a:t>it</a:t>
            </a:r>
            <a:r>
              <a:rPr lang="de-DE" dirty="0"/>
              <a:t> schreiben und hinten auf die Karte kleben und (nicht sichtbar für den Arzt) in eine Schachtel legen.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48007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sechs Karten, welche am Anfang in einem Smartphone steckten sind so aufgebaut, dass die Anzahl Kusssmileys und die Anzahl </a:t>
            </a:r>
            <a:r>
              <a:rPr lang="de-DE" dirty="0" err="1"/>
              <a:t>Sonennbrillensmileys</a:t>
            </a:r>
            <a:r>
              <a:rPr lang="de-DE" dirty="0"/>
              <a:t> immer gleich sind. </a:t>
            </a:r>
          </a:p>
          <a:p>
            <a:r>
              <a:rPr lang="de-DE" dirty="0"/>
              <a:t>Es müssen also aus der Kiste mit den abgegebenen Karten (mit Nummer 1 UND einer durch 7 teilbaren Zahl) </a:t>
            </a:r>
          </a:p>
          <a:p>
            <a:endParaRPr lang="de-DE" dirty="0"/>
          </a:p>
          <a:p>
            <a:r>
              <a:rPr lang="de-DE" dirty="0"/>
              <a:t>Die Anzahl dieser Merkmale pro abgegebene Karte muss ausgezählt werden und an Stelle von x und </a:t>
            </a:r>
            <a:r>
              <a:rPr lang="de-DE" dirty="0" err="1"/>
              <a:t>y</a:t>
            </a:r>
            <a:r>
              <a:rPr lang="de-DE" dirty="0"/>
              <a:t> aufgeschrieben werden.</a:t>
            </a:r>
          </a:p>
          <a:p>
            <a:r>
              <a:rPr lang="de-DE" dirty="0"/>
              <a:t>Nun kontrollieren die Teilnehmenden, ob sie in ihrem Smartphone eine solche Karte finden.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053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2628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9566-E0E3-474B-ACBF-F45751FCEB45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945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532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7053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7912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C319C-65D4-40AF-9A88-1F948B2C0697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842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"/>
          <p:cNvSpPr>
            <a:spLocks noGrp="1"/>
          </p:cNvSpPr>
          <p:nvPr>
            <p:ph type="pic" idx="11"/>
          </p:nvPr>
        </p:nvSpPr>
        <p:spPr>
          <a:xfrm>
            <a:off x="609600" y="2286000"/>
            <a:ext cx="3337984" cy="3171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idx="12"/>
          </p:nvPr>
        </p:nvSpPr>
        <p:spPr>
          <a:xfrm>
            <a:off x="4070349" y="2286000"/>
            <a:ext cx="7497235" cy="31623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  <p:pic>
        <p:nvPicPr>
          <p:cNvPr id="11" name="Bild 10" descr="phsz_Logo_lang_sw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64" y="299618"/>
            <a:ext cx="4876720" cy="208800"/>
          </a:xfrm>
          <a:prstGeom prst="rect">
            <a:avLst/>
          </a:prstGeom>
        </p:spPr>
      </p:pic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609600" y="1179286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609600" y="152400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itel 9"/>
          <p:cNvSpPr>
            <a:spLocks noGrp="1"/>
          </p:cNvSpPr>
          <p:nvPr>
            <p:ph type="title"/>
          </p:nvPr>
        </p:nvSpPr>
        <p:spPr>
          <a:xfrm>
            <a:off x="609600" y="1179287"/>
            <a:ext cx="10972800" cy="628075"/>
          </a:xfrm>
          <a:prstGeom prst="rect">
            <a:avLst/>
          </a:prstGeom>
        </p:spPr>
        <p:txBody>
          <a:bodyPr vert="horz" lIns="36000"/>
          <a:lstStyle>
            <a:lvl1pPr algn="l">
              <a:defRPr sz="2200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>
            <a:off x="609600" y="6371167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05521" y="6378490"/>
            <a:ext cx="11062064" cy="3932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864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9"/>
          <p:cNvSpPr>
            <a:spLocks noGrp="1"/>
          </p:cNvSpPr>
          <p:nvPr>
            <p:ph type="title"/>
          </p:nvPr>
        </p:nvSpPr>
        <p:spPr>
          <a:xfrm>
            <a:off x="1879643" y="251754"/>
            <a:ext cx="10041383" cy="727956"/>
          </a:xfrm>
          <a:prstGeom prst="rect">
            <a:avLst/>
          </a:prstGeom>
        </p:spPr>
        <p:txBody>
          <a:bodyPr vert="horz" lIns="0"/>
          <a:lstStyle>
            <a:lvl1pPr algn="l">
              <a:defRPr sz="3200" b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1113145" y="1376364"/>
            <a:ext cx="10807882" cy="5298756"/>
          </a:xfrm>
          <a:prstGeom prst="rect">
            <a:avLst/>
          </a:prstGeom>
        </p:spPr>
        <p:txBody>
          <a:bodyPr lIns="36000" tIns="36000"/>
          <a:lstStyle>
            <a:lvl1pPr marL="268288" indent="-268288">
              <a:spcAft>
                <a:spcPts val="600"/>
              </a:spcAft>
              <a:buFont typeface="Arial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34988" indent="-263525">
              <a:spcAft>
                <a:spcPts val="600"/>
              </a:spcAft>
              <a:buFont typeface="Arial"/>
              <a:buChar char="•"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808038" indent="-273050">
              <a:spcAft>
                <a:spcPts val="600"/>
              </a:spcAft>
              <a:buFont typeface="Arial"/>
              <a:buChar char="•"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079500" indent="-271463">
              <a:spcAft>
                <a:spcPts val="600"/>
              </a:spcAft>
              <a:buFont typeface="Arial"/>
              <a:buChar char="•"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343025" indent="-263525">
              <a:spcAft>
                <a:spcPts val="600"/>
              </a:spcAft>
              <a:buFont typeface="Arial"/>
              <a:buChar char="•"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145" y="251754"/>
            <a:ext cx="648072" cy="675946"/>
          </a:xfrm>
          <a:prstGeom prst="rect">
            <a:avLst/>
          </a:prstGeom>
        </p:spPr>
      </p:pic>
      <p:pic>
        <p:nvPicPr>
          <p:cNvPr id="8" name="Grafik 7" descr="Ein Bild, das Tisch, drinnen enthält.&#10;&#10;Automatisch generierte Beschreibung">
            <a:extLst>
              <a:ext uri="{FF2B5EF4-FFF2-40B4-BE49-F238E27FC236}">
                <a16:creationId xmlns:a16="http://schemas.microsoft.com/office/drawing/2014/main" id="{1E340A8F-2BEF-C54B-8852-1FDA348753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t="12584" r="85554"/>
          <a:stretch/>
        </p:blipFill>
        <p:spPr>
          <a:xfrm>
            <a:off x="0" y="0"/>
            <a:ext cx="648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21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609600" y="152400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Bildplatzhalter 2"/>
          <p:cNvSpPr>
            <a:spLocks noGrp="1"/>
          </p:cNvSpPr>
          <p:nvPr>
            <p:ph type="pic" idx="11"/>
          </p:nvPr>
        </p:nvSpPr>
        <p:spPr>
          <a:xfrm>
            <a:off x="6317072" y="1376364"/>
            <a:ext cx="5265328" cy="479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609600" y="1179286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itel 9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1019175"/>
          </a:xfrm>
          <a:prstGeom prst="rect">
            <a:avLst/>
          </a:prstGeom>
        </p:spPr>
        <p:txBody>
          <a:bodyPr vert="horz" lIns="0"/>
          <a:lstStyle>
            <a:lvl1pPr algn="l">
              <a:defRPr sz="2200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>
            <a:off x="609600" y="6371167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Inhaltsplatzhalter 2"/>
          <p:cNvSpPr>
            <a:spLocks noGrp="1"/>
          </p:cNvSpPr>
          <p:nvPr>
            <p:ph sz="half" idx="1"/>
          </p:nvPr>
        </p:nvSpPr>
        <p:spPr>
          <a:xfrm>
            <a:off x="607755" y="1376364"/>
            <a:ext cx="5501324" cy="4795837"/>
          </a:xfrm>
          <a:prstGeom prst="rect">
            <a:avLst/>
          </a:prstGeom>
        </p:spPr>
        <p:txBody>
          <a:bodyPr lIns="36000" tIns="36000"/>
          <a:lstStyle>
            <a:lvl1pPr marL="268288" indent="-268288">
              <a:spcAft>
                <a:spcPts val="600"/>
              </a:spcAft>
              <a:buFont typeface="Arial"/>
              <a:buChar char="•"/>
              <a:defRPr sz="2000">
                <a:latin typeface="Arial"/>
                <a:cs typeface="Arial"/>
              </a:defRPr>
            </a:lvl1pPr>
            <a:lvl2pPr marL="534988" indent="-263525">
              <a:spcAft>
                <a:spcPts val="600"/>
              </a:spcAft>
              <a:buFont typeface="Arial"/>
              <a:buChar char="•"/>
              <a:tabLst/>
              <a:defRPr sz="2000">
                <a:latin typeface="Arial"/>
                <a:cs typeface="Arial"/>
              </a:defRPr>
            </a:lvl2pPr>
            <a:lvl3pPr marL="808038" indent="-273050">
              <a:spcAft>
                <a:spcPts val="600"/>
              </a:spcAft>
              <a:buFont typeface="Arial"/>
              <a:buChar char="•"/>
              <a:tabLst/>
              <a:defRPr sz="2000">
                <a:latin typeface="Arial"/>
                <a:cs typeface="Arial"/>
              </a:defRPr>
            </a:lvl3pPr>
            <a:lvl4pPr marL="1079500" indent="-271463">
              <a:spcAft>
                <a:spcPts val="600"/>
              </a:spcAft>
              <a:buFont typeface="Arial"/>
              <a:buChar char="•"/>
              <a:tabLst/>
              <a:defRPr sz="2000">
                <a:latin typeface="Arial"/>
                <a:cs typeface="Arial"/>
              </a:defRPr>
            </a:lvl4pPr>
            <a:lvl5pPr marL="1343025" indent="-263525">
              <a:spcAft>
                <a:spcPts val="600"/>
              </a:spcAft>
              <a:buFont typeface="Arial"/>
              <a:buChar char="•"/>
              <a:tabLst/>
              <a:defRPr sz="20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2" name="Bild 11" descr="phsz_logo_kurz_sw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7" y="6457396"/>
            <a:ext cx="618792" cy="180000"/>
          </a:xfrm>
          <a:prstGeom prst="rect">
            <a:avLst/>
          </a:prstGeom>
        </p:spPr>
      </p:pic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55533" y="6369051"/>
            <a:ext cx="7512051" cy="280066"/>
          </a:xfrm>
          <a:prstGeom prst="rect">
            <a:avLst/>
          </a:prstGeom>
        </p:spPr>
        <p:txBody>
          <a:bodyPr vert="horz" lIns="91440" tIns="72000" rIns="36000" bIns="45720" rtlCol="0" anchor="t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endParaRPr lang="de-CH"/>
          </a:p>
        </p:txBody>
      </p:sp>
      <p:pic>
        <p:nvPicPr>
          <p:cNvPr id="10" name="Bild 9" descr="phsz_logo_kurz_sw.jp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7" y="6457396"/>
            <a:ext cx="618792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3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609600" y="152400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Bildplatzhalter 2"/>
          <p:cNvSpPr>
            <a:spLocks noGrp="1"/>
          </p:cNvSpPr>
          <p:nvPr>
            <p:ph type="pic" idx="11"/>
          </p:nvPr>
        </p:nvSpPr>
        <p:spPr>
          <a:xfrm>
            <a:off x="596901" y="1376364"/>
            <a:ext cx="10970684" cy="479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609600" y="1179286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itel 9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1019175"/>
          </a:xfrm>
          <a:prstGeom prst="rect">
            <a:avLst/>
          </a:prstGeom>
        </p:spPr>
        <p:txBody>
          <a:bodyPr vert="horz" lIns="0"/>
          <a:lstStyle>
            <a:lvl1pPr algn="l">
              <a:defRPr sz="2200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609600" y="6371167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Bild 12" descr="phsz_logo_kurz_sw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7" y="6457396"/>
            <a:ext cx="618792" cy="180000"/>
          </a:xfrm>
          <a:prstGeom prst="rect">
            <a:avLst/>
          </a:prstGeom>
        </p:spPr>
      </p:pic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55533" y="6369051"/>
            <a:ext cx="7512051" cy="280066"/>
          </a:xfrm>
          <a:prstGeom prst="rect">
            <a:avLst/>
          </a:prstGeom>
        </p:spPr>
        <p:txBody>
          <a:bodyPr vert="horz" lIns="91440" tIns="72000" rIns="36000" bIns="45720" rtlCol="0" anchor="t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endParaRPr lang="de-CH"/>
          </a:p>
        </p:txBody>
      </p:sp>
      <p:pic>
        <p:nvPicPr>
          <p:cNvPr id="11" name="Bild 10" descr="phsz_logo_kurz_sw.jp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7" y="6460839"/>
            <a:ext cx="618792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609600" y="152400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Bildplatzhalter 2"/>
          <p:cNvSpPr>
            <a:spLocks noGrp="1"/>
          </p:cNvSpPr>
          <p:nvPr>
            <p:ph type="pic" idx="11"/>
          </p:nvPr>
        </p:nvSpPr>
        <p:spPr>
          <a:xfrm>
            <a:off x="609600" y="344488"/>
            <a:ext cx="10957984" cy="5827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609600" y="6371167"/>
            <a:ext cx="10972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Bild 9" descr="phsz_logo_kurz_sw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7" y="6457396"/>
            <a:ext cx="618792" cy="180000"/>
          </a:xfrm>
          <a:prstGeom prst="rect">
            <a:avLst/>
          </a:prstGeom>
        </p:spPr>
      </p:pic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55533" y="6369051"/>
            <a:ext cx="7512051" cy="280066"/>
          </a:xfrm>
          <a:prstGeom prst="rect">
            <a:avLst/>
          </a:prstGeom>
        </p:spPr>
        <p:txBody>
          <a:bodyPr vert="horz" lIns="91440" tIns="72000" rIns="36000" bIns="45720" rtlCol="0" anchor="t"/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endParaRPr lang="de-CH"/>
          </a:p>
        </p:txBody>
      </p:sp>
      <p:pic>
        <p:nvPicPr>
          <p:cNvPr id="8" name="Bild 7" descr="phsz_logo_kurz_sw.jp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7" y="6457396"/>
            <a:ext cx="618792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3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"/>
          <p:cNvSpPr>
            <a:spLocks noGrp="1"/>
          </p:cNvSpPr>
          <p:nvPr>
            <p:ph type="pic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70326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_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 userDrawn="1"/>
        </p:nvSpPr>
        <p:spPr bwMode="auto">
          <a:xfrm flipH="1">
            <a:off x="695324" y="987851"/>
            <a:ext cx="11163297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1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95325" y="1281328"/>
            <a:ext cx="11163299" cy="4984390"/>
          </a:xfrm>
          <a:prstGeom prst="rect">
            <a:avLst/>
          </a:prstGeom>
        </p:spPr>
        <p:txBody>
          <a:bodyPr lIns="36000" tIns="36000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Char char="•"/>
              <a:defRPr sz="2000" b="0" i="0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34988" indent="-263525">
              <a:spcAft>
                <a:spcPts val="600"/>
              </a:spcAft>
              <a:buFont typeface="Arial"/>
              <a:buChar char="•"/>
              <a:tabLst/>
              <a:defRPr sz="2000">
                <a:latin typeface="+mj-lt"/>
                <a:cs typeface="Arial"/>
              </a:defRPr>
            </a:lvl2pPr>
            <a:lvl3pPr marL="534988" indent="0">
              <a:spcAft>
                <a:spcPts val="600"/>
              </a:spcAft>
              <a:buFont typeface="Arial"/>
              <a:buNone/>
              <a:tabLst/>
              <a:defRPr sz="2000">
                <a:latin typeface="+mj-lt"/>
                <a:cs typeface="Arial"/>
              </a:defRPr>
            </a:lvl3pPr>
            <a:lvl4pPr marL="808037" indent="0">
              <a:spcAft>
                <a:spcPts val="600"/>
              </a:spcAft>
              <a:buFont typeface="Arial"/>
              <a:buNone/>
              <a:tabLst/>
              <a:defRPr sz="2000">
                <a:latin typeface="+mj-lt"/>
                <a:cs typeface="Arial"/>
              </a:defRPr>
            </a:lvl4pPr>
            <a:lvl5pPr marL="1079500" indent="0">
              <a:spcAft>
                <a:spcPts val="600"/>
              </a:spcAft>
              <a:buFont typeface="Arial"/>
              <a:buNone/>
              <a:tabLst/>
              <a:defRPr sz="2000">
                <a:latin typeface="+mj-lt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indent="0">
              <a:buNone/>
            </a:pPr>
            <a:r>
              <a:rPr lang="de-CH" b="1" dirty="0">
                <a:solidFill>
                  <a:srgbClr val="E1007D"/>
                </a:solidFill>
              </a:rPr>
              <a:t>Überschrift</a:t>
            </a:r>
          </a:p>
          <a:p>
            <a:r>
              <a:rPr lang="de-CH" dirty="0"/>
              <a:t> </a:t>
            </a:r>
            <a:r>
              <a:rPr lang="de-CH" dirty="0" err="1"/>
              <a:t>Bulletpoint</a:t>
            </a:r>
            <a:r>
              <a:rPr lang="de-CH" dirty="0"/>
              <a:t> 1</a:t>
            </a:r>
          </a:p>
          <a:p>
            <a:r>
              <a:rPr lang="de-CH" dirty="0"/>
              <a:t> </a:t>
            </a:r>
            <a:r>
              <a:rPr lang="de-CH" dirty="0" err="1"/>
              <a:t>Bulletpoint</a:t>
            </a:r>
            <a:r>
              <a:rPr lang="de-CH" dirty="0"/>
              <a:t> 2</a:t>
            </a:r>
            <a:br>
              <a:rPr lang="de-CH" dirty="0"/>
            </a:br>
            <a:r>
              <a:rPr lang="de-CH" dirty="0"/>
              <a:t>	- Text 1</a:t>
            </a:r>
            <a:br>
              <a:rPr lang="de-CH" dirty="0"/>
            </a:br>
            <a:r>
              <a:rPr lang="de-CH" dirty="0"/>
              <a:t>	- Text 2 </a:t>
            </a:r>
          </a:p>
          <a:p>
            <a:pPr marL="457200" indent="-457200">
              <a:buAutoNum type="arabicPeriod"/>
            </a:pPr>
            <a:r>
              <a:rPr lang="de-CH" dirty="0"/>
              <a:t>Erstens</a:t>
            </a:r>
          </a:p>
          <a:p>
            <a:pPr marL="457200" indent="-457200">
              <a:buAutoNum type="arabicPeriod"/>
            </a:pPr>
            <a:r>
              <a:rPr lang="de-CH" dirty="0"/>
              <a:t>Zweitens</a:t>
            </a:r>
          </a:p>
          <a:p>
            <a:pPr marL="457200" indent="-457200">
              <a:buAutoNum type="arabicPeriod"/>
            </a:pPr>
            <a:r>
              <a:rPr lang="de-CH" dirty="0"/>
              <a:t>Drittens</a:t>
            </a:r>
          </a:p>
          <a:p>
            <a:pPr marL="457200" indent="-457200">
              <a:buAutoNum type="arabicPeriod"/>
            </a:pPr>
            <a:endParaRPr lang="de-CH" dirty="0"/>
          </a:p>
        </p:txBody>
      </p:sp>
      <p:sp>
        <p:nvSpPr>
          <p:cNvPr id="14" name="Titel 9"/>
          <p:cNvSpPr>
            <a:spLocks noGrp="1"/>
          </p:cNvSpPr>
          <p:nvPr>
            <p:ph type="title" hasCustomPrompt="1"/>
          </p:nvPr>
        </p:nvSpPr>
        <p:spPr>
          <a:xfrm>
            <a:off x="674543" y="253093"/>
            <a:ext cx="11163296" cy="340673"/>
          </a:xfrm>
          <a:prstGeom prst="rect">
            <a:avLst/>
          </a:prstGeom>
        </p:spPr>
        <p:txBody>
          <a:bodyPr vert="horz" lIns="0"/>
          <a:lstStyle>
            <a:lvl1pPr algn="l">
              <a:defRPr sz="2200" b="0" i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CH" dirty="0"/>
              <a:t>1. Kapiteltitel</a:t>
            </a:r>
            <a:endParaRPr lang="de-DE" dirty="0"/>
          </a:p>
        </p:txBody>
      </p:sp>
      <p:sp>
        <p:nvSpPr>
          <p:cNvPr id="18" name="Line 9"/>
          <p:cNvSpPr>
            <a:spLocks noChangeShapeType="1"/>
          </p:cNvSpPr>
          <p:nvPr userDrawn="1"/>
        </p:nvSpPr>
        <p:spPr bwMode="auto">
          <a:xfrm flipH="1">
            <a:off x="695327" y="6436151"/>
            <a:ext cx="11163297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10026316" y="6481547"/>
            <a:ext cx="19125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D115C20-DE36-4A4C-A34C-6F9E36CD20A8}" type="slidenum">
              <a:rPr lang="de-CH" sz="800" b="0" i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‹Nr.›</a:t>
            </a:fld>
            <a:endParaRPr lang="de-CH" sz="800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99919" y="600728"/>
            <a:ext cx="11163297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Folientitel</a:t>
            </a:r>
            <a:endParaRPr lang="de-CH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6C041BE-7E80-4B46-961A-4CCC7197EABA}"/>
              </a:ext>
            </a:extLst>
          </p:cNvPr>
          <p:cNvSpPr txBox="1"/>
          <p:nvPr userDrawn="1"/>
        </p:nvSpPr>
        <p:spPr>
          <a:xfrm>
            <a:off x="1098230" y="6483609"/>
            <a:ext cx="7344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Michel </a:t>
            </a:r>
            <a:r>
              <a:rPr lang="de-DE" sz="600" b="0" i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Hauswirth</a:t>
            </a:r>
            <a:endParaRPr lang="de-DE" sz="600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5E68993-115D-424A-9CBA-8EE3CFA65F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4" y="6452062"/>
            <a:ext cx="442666" cy="1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62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6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rf.ch/news/schweiz/debatte-ueber-warnsystem-das-ausbremsen-hat-der-corona-app-gutgetan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netzwoche.ch/news/2020-05-18/update-aktivisten-warnen-vor-nutzloser-tracing-ap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ote.ch/nachrichten/schweiz/schweiz-bei-corona-app-weltweit-fuehrend-der-pilotversuch-ist-gestartet;art177490,1242780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20min.ch/story/nationalrat-stimmt-fuer-baldigen-einsatz-der-corona-warn-app-257607195679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6E796E-C79F-6B40-A478-E18D95A71D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D76B16B-5F0A-BD42-A945-707C2A286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51404" cy="68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312D982-422C-6B45-80EA-9D47F733A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177" y="239476"/>
            <a:ext cx="2197100" cy="4419600"/>
          </a:xfrm>
          <a:prstGeom prst="rect">
            <a:avLst/>
          </a:prstGeom>
        </p:spPr>
      </p:pic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72B72622-6540-A041-939A-DC061F348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5050966"/>
            <a:ext cx="12192000" cy="1137560"/>
          </a:xfrm>
          <a:solidFill>
            <a:schemeClr val="bg1">
              <a:alpha val="56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sz="4600" dirty="0"/>
              <a:t>  «</a:t>
            </a:r>
            <a:r>
              <a:rPr lang="de-DE" sz="4600" dirty="0" err="1"/>
              <a:t>Contact</a:t>
            </a:r>
            <a:r>
              <a:rPr lang="de-DE" sz="4600" dirty="0"/>
              <a:t> </a:t>
            </a:r>
            <a:r>
              <a:rPr lang="de-DE" sz="4600" dirty="0" err="1"/>
              <a:t>Tracing</a:t>
            </a:r>
            <a:r>
              <a:rPr lang="de-DE" sz="4600" dirty="0"/>
              <a:t> </a:t>
            </a:r>
            <a:r>
              <a:rPr lang="de-DE" sz="4600" i="1" dirty="0"/>
              <a:t>ohne</a:t>
            </a:r>
            <a:r>
              <a:rPr lang="de-DE" sz="4600" dirty="0"/>
              <a:t> Überwachung?»</a:t>
            </a:r>
          </a:p>
        </p:txBody>
      </p:sp>
    </p:spTree>
    <p:extLst>
      <p:ext uri="{BB962C8B-B14F-4D97-AF65-F5344CB8AC3E}">
        <p14:creationId xmlns:p14="http://schemas.microsoft.com/office/powerpoint/2010/main" val="2814727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35896A50-358B-534E-A20B-34B43D472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919" y="600728"/>
            <a:ext cx="11163297" cy="319087"/>
          </a:xfrm>
        </p:spPr>
        <p:txBody>
          <a:bodyPr/>
          <a:lstStyle/>
          <a:p>
            <a:r>
              <a:rPr lang="de-CH" dirty="0"/>
              <a:t>1. Schlüssel generieren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EB51A0-1C32-F14D-A749-4A28B2241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9338871" y="1049806"/>
            <a:ext cx="2424345" cy="52477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5DF2BEF-E657-1E4E-89D5-7CF115B3C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6718091" y="1049806"/>
            <a:ext cx="2424345" cy="5247726"/>
          </a:xfrm>
          <a:prstGeom prst="rect">
            <a:avLst/>
          </a:prstGeom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BDDF2108-31BF-8B4B-ABAD-37D47CAEB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81328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sz="4000" dirty="0"/>
              <a:t>2 Bit -&gt; </a:t>
            </a:r>
            <a:r>
              <a:rPr lang="de-DE" sz="4000" dirty="0">
                <a:solidFill>
                  <a:srgbClr val="FF0000"/>
                </a:solidFill>
              </a:rPr>
              <a:t>?</a:t>
            </a:r>
            <a:r>
              <a:rPr lang="de-DE" sz="4000" dirty="0"/>
              <a:t> Zustände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1FC82B2-5628-1D4C-98A4-C8E1D52A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8" r="19565"/>
          <a:stretch/>
        </p:blipFill>
        <p:spPr>
          <a:xfrm>
            <a:off x="9323882" y="1049806"/>
            <a:ext cx="2439333" cy="52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1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35896A50-358B-534E-A20B-34B43D472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919" y="600728"/>
            <a:ext cx="11163297" cy="319087"/>
          </a:xfrm>
        </p:spPr>
        <p:txBody>
          <a:bodyPr/>
          <a:lstStyle/>
          <a:p>
            <a:r>
              <a:rPr lang="de-CH" dirty="0"/>
              <a:t>1. Schlüssel generieren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EB51A0-1C32-F14D-A749-4A28B2241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9338871" y="1049806"/>
            <a:ext cx="2424345" cy="52477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5DF2BEF-E657-1E4E-89D5-7CF115B3C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6718091" y="1049806"/>
            <a:ext cx="2424345" cy="5247726"/>
          </a:xfrm>
          <a:prstGeom prst="rect">
            <a:avLst/>
          </a:prstGeom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BDDF2108-31BF-8B4B-ABAD-37D47CAEB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81328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sz="4000" dirty="0"/>
              <a:t>2 Bit -&gt; </a:t>
            </a:r>
            <a:r>
              <a:rPr lang="de-DE" sz="4000" dirty="0">
                <a:solidFill>
                  <a:srgbClr val="FF0000"/>
                </a:solidFill>
              </a:rPr>
              <a:t>?</a:t>
            </a:r>
            <a:r>
              <a:rPr lang="de-DE" sz="4000" dirty="0"/>
              <a:t> Zustände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1FC82B2-5628-1D4C-98A4-C8E1D52A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8" r="19565"/>
          <a:stretch/>
        </p:blipFill>
        <p:spPr>
          <a:xfrm>
            <a:off x="6703103" y="1049806"/>
            <a:ext cx="2439333" cy="52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16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35896A50-358B-534E-A20B-34B43D472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919" y="600728"/>
            <a:ext cx="11163297" cy="319087"/>
          </a:xfrm>
        </p:spPr>
        <p:txBody>
          <a:bodyPr/>
          <a:lstStyle/>
          <a:p>
            <a:r>
              <a:rPr lang="de-CH" dirty="0"/>
              <a:t>1. Schlüssel generieren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EB51A0-1C32-F14D-A749-4A28B2241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9338871" y="1049806"/>
            <a:ext cx="2424345" cy="52477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5DF2BEF-E657-1E4E-89D5-7CF115B3C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6718091" y="1049806"/>
            <a:ext cx="2424345" cy="5247726"/>
          </a:xfrm>
          <a:prstGeom prst="rect">
            <a:avLst/>
          </a:prstGeom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BDDF2108-31BF-8B4B-ABAD-37D47CAEB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81328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sz="4000" dirty="0"/>
              <a:t>2 Bit -&gt; </a:t>
            </a:r>
            <a:r>
              <a:rPr lang="de-DE" sz="4000" dirty="0">
                <a:solidFill>
                  <a:srgbClr val="FF0000"/>
                </a:solidFill>
              </a:rPr>
              <a:t>4</a:t>
            </a:r>
            <a:r>
              <a:rPr lang="de-DE" sz="4000" dirty="0"/>
              <a:t> Zustände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1FC82B2-5628-1D4C-98A4-C8E1D52A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8" r="19565"/>
          <a:stretch/>
        </p:blipFill>
        <p:spPr>
          <a:xfrm>
            <a:off x="6703103" y="1049806"/>
            <a:ext cx="2439333" cy="52477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829090-7927-F942-9803-321870977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8" r="19565"/>
          <a:stretch/>
        </p:blipFill>
        <p:spPr>
          <a:xfrm>
            <a:off x="9323882" y="1049806"/>
            <a:ext cx="2439333" cy="52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22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35896A50-358B-534E-A20B-34B43D472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919" y="600728"/>
            <a:ext cx="11163297" cy="319087"/>
          </a:xfrm>
        </p:spPr>
        <p:txBody>
          <a:bodyPr/>
          <a:lstStyle/>
          <a:p>
            <a:r>
              <a:rPr lang="de-CH" dirty="0"/>
              <a:t>1. Schlüssel generieren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EB51A0-1C32-F14D-A749-4A28B2241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9338871" y="1049806"/>
            <a:ext cx="2424345" cy="5247726"/>
          </a:xfrm>
          <a:prstGeom prst="rect">
            <a:avLst/>
          </a:prstGeom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BDDF2108-31BF-8B4B-ABAD-37D47CAEB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81328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sz="4000" dirty="0"/>
              <a:t>8 Bit (1 Byte) -&gt; </a:t>
            </a:r>
            <a:r>
              <a:rPr lang="de-DE" sz="4000" dirty="0">
                <a:solidFill>
                  <a:srgbClr val="FF0000"/>
                </a:solidFill>
              </a:rPr>
              <a:t>?</a:t>
            </a:r>
            <a:r>
              <a:rPr lang="de-DE" sz="4000" dirty="0"/>
              <a:t> Zustände</a:t>
            </a:r>
          </a:p>
        </p:txBody>
      </p:sp>
    </p:spTree>
    <p:extLst>
      <p:ext uri="{BB962C8B-B14F-4D97-AF65-F5344CB8AC3E}">
        <p14:creationId xmlns:p14="http://schemas.microsoft.com/office/powerpoint/2010/main" val="1106742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35896A50-358B-534E-A20B-34B43D472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919" y="600728"/>
            <a:ext cx="11163297" cy="319087"/>
          </a:xfrm>
        </p:spPr>
        <p:txBody>
          <a:bodyPr/>
          <a:lstStyle/>
          <a:p>
            <a:r>
              <a:rPr lang="de-CH" dirty="0"/>
              <a:t>1. Schlüssel generieren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EB51A0-1C32-F14D-A749-4A28B2241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9338871" y="1049806"/>
            <a:ext cx="2424345" cy="5247726"/>
          </a:xfrm>
          <a:prstGeom prst="rect">
            <a:avLst/>
          </a:prstGeom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BDDF2108-31BF-8B4B-ABAD-37D47CAEB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81328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sz="4000" dirty="0"/>
              <a:t>256 Bit -&gt; </a:t>
            </a:r>
            <a:r>
              <a:rPr lang="de-DE" sz="4000" dirty="0">
                <a:solidFill>
                  <a:srgbClr val="FF0000"/>
                </a:solidFill>
              </a:rPr>
              <a:t>?</a:t>
            </a:r>
            <a:r>
              <a:rPr lang="de-DE" sz="4000" dirty="0"/>
              <a:t> Zustände</a:t>
            </a:r>
          </a:p>
        </p:txBody>
      </p:sp>
    </p:spTree>
    <p:extLst>
      <p:ext uri="{BB962C8B-B14F-4D97-AF65-F5344CB8AC3E}">
        <p14:creationId xmlns:p14="http://schemas.microsoft.com/office/powerpoint/2010/main" val="1297198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1. Schlüssel generieren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76E5F34E-5820-E841-9ED1-B3F3016BE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3225185"/>
            <a:ext cx="11163299" cy="275622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i="1" dirty="0">
                <a:solidFill>
                  <a:srgbClr val="FF0000"/>
                </a:solidFill>
              </a:rPr>
              <a:t>Digitaler Schlüssel </a:t>
            </a:r>
            <a:r>
              <a:rPr lang="de-DE" dirty="0"/>
              <a:t>--&gt; (pseudo-)zufällige Zeichenkette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dirty="0">
                <a:solidFill>
                  <a:srgbClr val="00B050"/>
                </a:solidFill>
              </a:rPr>
              <a:t>Beispiel: </a:t>
            </a:r>
            <a:r>
              <a:rPr lang="de-CH" sz="2500" dirty="0"/>
              <a:t>44­c6­df­b4­cb­db­ea­39­71­22­d4­7f­9e­0b­fe­39­7a­af­ca­d3­a3­8d­b9­1a­13­d6­17­ec­4a­3c­fa­19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b="1" dirty="0"/>
              <a:t>hier:</a:t>
            </a:r>
            <a:r>
              <a:rPr lang="de-CH" dirty="0"/>
              <a:t> </a:t>
            </a:r>
            <a:r>
              <a:rPr lang="de-CH" dirty="0">
                <a:solidFill>
                  <a:srgbClr val="FF0000"/>
                </a:solidFill>
              </a:rPr>
              <a:t>256 Bit</a:t>
            </a:r>
            <a:r>
              <a:rPr lang="de-CH" dirty="0"/>
              <a:t> -</a:t>
            </a:r>
            <a:r>
              <a:rPr lang="de-CH" dirty="0">
                <a:sym typeface="Wingdings" pitchFamily="2" charset="2"/>
              </a:rPr>
              <a:t>-&gt; 2</a:t>
            </a:r>
            <a:r>
              <a:rPr lang="de-CH" baseline="30000" dirty="0">
                <a:sym typeface="Wingdings" pitchFamily="2" charset="2"/>
              </a:rPr>
              <a:t>256</a:t>
            </a:r>
            <a:r>
              <a:rPr lang="de-CH" dirty="0">
                <a:sym typeface="Wingdings" pitchFamily="2" charset="2"/>
              </a:rPr>
              <a:t> = </a:t>
            </a:r>
            <a:r>
              <a:rPr lang="de-CH" dirty="0"/>
              <a:t>1.156・10</a:t>
            </a:r>
            <a:r>
              <a:rPr lang="de-CH" baseline="30000" dirty="0"/>
              <a:t>77</a:t>
            </a:r>
            <a:r>
              <a:rPr lang="de-CH" dirty="0"/>
              <a:t> mögliche Schlüssel (!)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C9D9F5-FCE3-5546-A081-629CA958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048560"/>
            <a:ext cx="3133097" cy="2042369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7361249-E751-A942-B447-FFA8B25E4E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85" y="1005954"/>
            <a:ext cx="4389140" cy="27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53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Digitalisierung: alles mit </a:t>
            </a:r>
            <a:r>
              <a:rPr lang="de-CH" dirty="0">
                <a:solidFill>
                  <a:srgbClr val="FF0000"/>
                </a:solidFill>
              </a:rPr>
              <a:t>0</a:t>
            </a:r>
            <a:r>
              <a:rPr lang="de-CH" dirty="0"/>
              <a:t> und </a:t>
            </a:r>
            <a:r>
              <a:rPr lang="de-CH" dirty="0">
                <a:solidFill>
                  <a:srgbClr val="FF0000"/>
                </a:solidFill>
              </a:rPr>
              <a:t>1</a:t>
            </a:r>
            <a:r>
              <a:rPr lang="de-CH" dirty="0"/>
              <a:t> aufschreiben können</a:t>
            </a:r>
            <a:endParaRPr lang="de-CH" dirty="0">
              <a:solidFill>
                <a:srgbClr val="00B05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E9E6AF-00C7-824C-98C5-66525BAA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42" y="2060949"/>
            <a:ext cx="11163296" cy="273610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01F00D9-6B1D-9546-A404-19D738C52066}"/>
              </a:ext>
            </a:extLst>
          </p:cNvPr>
          <p:cNvSpPr/>
          <p:nvPr/>
        </p:nvSpPr>
        <p:spPr>
          <a:xfrm>
            <a:off x="599919" y="4797051"/>
            <a:ext cx="4117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Vergleiche Workshop I2: </a:t>
            </a:r>
            <a:r>
              <a:rPr lang="de-CH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0 und 1 zählen und Bilder zeichnen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190184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Digitalisierung: alles mit </a:t>
            </a:r>
            <a:r>
              <a:rPr lang="de-CH" dirty="0">
                <a:solidFill>
                  <a:srgbClr val="FF0000"/>
                </a:solidFill>
              </a:rPr>
              <a:t>0</a:t>
            </a:r>
            <a:r>
              <a:rPr lang="de-CH" dirty="0"/>
              <a:t> und </a:t>
            </a:r>
            <a:r>
              <a:rPr lang="de-CH" dirty="0">
                <a:solidFill>
                  <a:srgbClr val="FF0000"/>
                </a:solidFill>
              </a:rPr>
              <a:t>1</a:t>
            </a:r>
            <a:r>
              <a:rPr lang="de-CH" dirty="0"/>
              <a:t> aufschreiben können</a:t>
            </a:r>
            <a:endParaRPr lang="de-CH" dirty="0">
              <a:solidFill>
                <a:srgbClr val="00B05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E9E6AF-00C7-824C-98C5-66525BAA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42" y="2060949"/>
            <a:ext cx="11163296" cy="273610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01F00D9-6B1D-9546-A404-19D738C52066}"/>
              </a:ext>
            </a:extLst>
          </p:cNvPr>
          <p:cNvSpPr/>
          <p:nvPr/>
        </p:nvSpPr>
        <p:spPr>
          <a:xfrm>
            <a:off x="599919" y="4797051"/>
            <a:ext cx="4117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Vergleiche Workshop I2: </a:t>
            </a:r>
            <a:r>
              <a:rPr lang="de-CH" sz="12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0 und 1 zählen und Bilder zeichnen</a:t>
            </a:r>
            <a:endParaRPr lang="de-DE" sz="12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79B3F76-AD8D-594B-BD62-B3CA980285A1}"/>
              </a:ext>
            </a:extLst>
          </p:cNvPr>
          <p:cNvSpPr/>
          <p:nvPr/>
        </p:nvSpPr>
        <p:spPr>
          <a:xfrm>
            <a:off x="3918857" y="2077278"/>
            <a:ext cx="555172" cy="42099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7D8C382-97F4-A845-BBCE-99A5B332F75E}"/>
              </a:ext>
            </a:extLst>
          </p:cNvPr>
          <p:cNvSpPr/>
          <p:nvPr/>
        </p:nvSpPr>
        <p:spPr>
          <a:xfrm>
            <a:off x="791936" y="2161629"/>
            <a:ext cx="370115" cy="42099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447B400-BDF3-BF4D-A048-D1FFEE1B9CB6}"/>
              </a:ext>
            </a:extLst>
          </p:cNvPr>
          <p:cNvSpPr/>
          <p:nvPr/>
        </p:nvSpPr>
        <p:spPr>
          <a:xfrm>
            <a:off x="10390414" y="2111389"/>
            <a:ext cx="1372802" cy="61548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51B039-D08C-E244-9621-CBDCB4EDD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estreifter Pfeil nach rechts 9">
            <a:extLst>
              <a:ext uri="{FF2B5EF4-FFF2-40B4-BE49-F238E27FC236}">
                <a16:creationId xmlns:a16="http://schemas.microsoft.com/office/drawing/2014/main" id="{C04F4EA5-255B-CC41-9EF8-C1FC87E41208}"/>
              </a:ext>
            </a:extLst>
          </p:cNvPr>
          <p:cNvSpPr/>
          <p:nvPr/>
        </p:nvSpPr>
        <p:spPr>
          <a:xfrm rot="8919937">
            <a:off x="4351872" y="1379231"/>
            <a:ext cx="1879094" cy="624035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Gestreifter Pfeil nach rechts 10">
            <a:extLst>
              <a:ext uri="{FF2B5EF4-FFF2-40B4-BE49-F238E27FC236}">
                <a16:creationId xmlns:a16="http://schemas.microsoft.com/office/drawing/2014/main" id="{80EECDF9-1EBE-2B4D-9177-B751736F36A6}"/>
              </a:ext>
            </a:extLst>
          </p:cNvPr>
          <p:cNvSpPr/>
          <p:nvPr/>
        </p:nvSpPr>
        <p:spPr>
          <a:xfrm rot="8919937">
            <a:off x="1002217" y="1323948"/>
            <a:ext cx="1879094" cy="624035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Gestreifter Pfeil nach rechts 11">
            <a:extLst>
              <a:ext uri="{FF2B5EF4-FFF2-40B4-BE49-F238E27FC236}">
                <a16:creationId xmlns:a16="http://schemas.microsoft.com/office/drawing/2014/main" id="{92461C7E-A3C1-1E4C-BC1B-CCC0037BCA0C}"/>
              </a:ext>
            </a:extLst>
          </p:cNvPr>
          <p:cNvSpPr/>
          <p:nvPr/>
        </p:nvSpPr>
        <p:spPr>
          <a:xfrm rot="3332261">
            <a:off x="9149462" y="980974"/>
            <a:ext cx="1879094" cy="624035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8AF5CD0-CBA9-BF40-A1E3-5261D5E91D5F}"/>
              </a:ext>
            </a:extLst>
          </p:cNvPr>
          <p:cNvSpPr/>
          <p:nvPr/>
        </p:nvSpPr>
        <p:spPr>
          <a:xfrm>
            <a:off x="674542" y="5202405"/>
            <a:ext cx="11163296" cy="106182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CH" sz="63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Bit pro Pixel -&gt; 2 Bit Farbtiefe</a:t>
            </a:r>
            <a:endParaRPr lang="de-DE" sz="6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Digitalisierung: alles mit </a:t>
            </a:r>
            <a:r>
              <a:rPr lang="de-CH" dirty="0">
                <a:solidFill>
                  <a:srgbClr val="FF0000"/>
                </a:solidFill>
              </a:rPr>
              <a:t>0</a:t>
            </a:r>
            <a:r>
              <a:rPr lang="de-CH" dirty="0"/>
              <a:t> und </a:t>
            </a:r>
            <a:r>
              <a:rPr lang="de-CH" dirty="0">
                <a:solidFill>
                  <a:srgbClr val="FF0000"/>
                </a:solidFill>
              </a:rPr>
              <a:t>1</a:t>
            </a:r>
            <a:r>
              <a:rPr lang="de-CH" dirty="0"/>
              <a:t> aufschreiben können</a:t>
            </a:r>
            <a:endParaRPr lang="de-CH" dirty="0">
              <a:solidFill>
                <a:srgbClr val="00B05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E7B684-E51B-4649-8135-17EDC622B4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54" y="0"/>
            <a:ext cx="11358785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323427D-F271-0E41-91AA-BE37834FFF21}"/>
              </a:ext>
            </a:extLst>
          </p:cNvPr>
          <p:cNvSpPr txBox="1"/>
          <p:nvPr/>
        </p:nvSpPr>
        <p:spPr>
          <a:xfrm>
            <a:off x="522629" y="23478"/>
            <a:ext cx="1377300" cy="36933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ASCII-Tabelle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CD6E0A3-B289-0644-9429-75C8E1479E3B}"/>
              </a:ext>
            </a:extLst>
          </p:cNvPr>
          <p:cNvSpPr/>
          <p:nvPr/>
        </p:nvSpPr>
        <p:spPr>
          <a:xfrm>
            <a:off x="1903666" y="3039720"/>
            <a:ext cx="8384668" cy="55399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CH" sz="3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de-CH" sz="3000" dirty="0">
                <a:solidFill>
                  <a:srgbClr val="6C6C6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merican </a:t>
            </a:r>
            <a:r>
              <a:rPr lang="de-CH" sz="3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de-CH" sz="3000" dirty="0">
                <a:solidFill>
                  <a:srgbClr val="6C6C6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tandard </a:t>
            </a:r>
            <a:r>
              <a:rPr lang="de-CH" sz="3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de-CH" sz="3000" dirty="0">
                <a:solidFill>
                  <a:srgbClr val="6C6C6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ode </a:t>
            </a:r>
            <a:r>
              <a:rPr lang="de-CH" sz="3000" dirty="0" err="1">
                <a:solidFill>
                  <a:srgbClr val="6C6C6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CH" sz="3000" dirty="0">
                <a:solidFill>
                  <a:srgbClr val="6C6C6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3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de-CH" sz="3000" dirty="0">
                <a:solidFill>
                  <a:srgbClr val="6C6C6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nformation </a:t>
            </a:r>
            <a:r>
              <a:rPr lang="de-CH" sz="3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de-CH" sz="3000" dirty="0">
                <a:solidFill>
                  <a:srgbClr val="6C6C6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nterchange</a:t>
            </a:r>
            <a:endParaRPr lang="de-DE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7D4C05F-8F94-0C49-A450-6B754B972FC5}"/>
              </a:ext>
            </a:extLst>
          </p:cNvPr>
          <p:cNvSpPr/>
          <p:nvPr/>
        </p:nvSpPr>
        <p:spPr>
          <a:xfrm>
            <a:off x="1899929" y="4024877"/>
            <a:ext cx="8384668" cy="106182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CH" sz="63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 Bit (1 Byte) pro Zeichen</a:t>
            </a:r>
            <a:endParaRPr lang="de-DE" sz="6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0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2. Sich bemerkbar machen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76E5F34E-5820-E841-9ED1-B3F3016BE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81328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b="1" i="1" dirty="0">
                <a:solidFill>
                  <a:srgbClr val="FF0000"/>
                </a:solidFill>
              </a:rPr>
              <a:t>Bluetooth</a:t>
            </a:r>
            <a:r>
              <a:rPr lang="de-DE" dirty="0"/>
              <a:t>: 2.4 GHz --&gt; </a:t>
            </a:r>
            <a:r>
              <a:rPr lang="de-DE" dirty="0" err="1"/>
              <a:t>ca</a:t>
            </a:r>
            <a:r>
              <a:rPr lang="de-DE" dirty="0"/>
              <a:t> 12 cm = 0.12 m Wellenlänge</a:t>
            </a:r>
          </a:p>
          <a:p>
            <a:pPr>
              <a:lnSpc>
                <a:spcPct val="150000"/>
              </a:lnSpc>
              <a:buNone/>
            </a:pPr>
            <a:r>
              <a:rPr lang="de-DE" b="1" dirty="0"/>
              <a:t>Vergleich</a:t>
            </a:r>
            <a:r>
              <a:rPr lang="de-DE" dirty="0"/>
              <a:t> rotes (sichtbares) Licht: 780 </a:t>
            </a:r>
            <a:r>
              <a:rPr lang="de-DE" dirty="0" err="1"/>
              <a:t>nm</a:t>
            </a:r>
            <a:r>
              <a:rPr lang="de-DE" dirty="0"/>
              <a:t> = 0.00000078 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7" name="Grafik 6" descr="Ein Bild, das Uhr enthält.&#10;&#10;Automatisch generierte Beschreibung">
            <a:extLst>
              <a:ext uri="{FF2B5EF4-FFF2-40B4-BE49-F238E27FC236}">
                <a16:creationId xmlns:a16="http://schemas.microsoft.com/office/drawing/2014/main" id="{4BCD6100-CC3F-2847-BEB5-F2FBD64B2B2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09" y="1868106"/>
            <a:ext cx="4267907" cy="43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80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Aus den Medien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1F54BE2-7F0C-C14B-AEFB-E4A9AC644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43" y="1081825"/>
            <a:ext cx="3741848" cy="5175447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0E40066-6896-A749-BC08-5B55C83BF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605" y="1081825"/>
            <a:ext cx="3651356" cy="517544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6FCAC9-1754-2F49-91A3-966E518D0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148" y="1081825"/>
            <a:ext cx="3358750" cy="428252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AFB6DA8-B0CE-8641-B71B-242AA82018C8}"/>
              </a:ext>
            </a:extLst>
          </p:cNvPr>
          <p:cNvSpPr txBox="1"/>
          <p:nvPr/>
        </p:nvSpPr>
        <p:spPr>
          <a:xfrm>
            <a:off x="573956" y="6223113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00" i="1" u="sng" dirty="0">
                <a:latin typeface="Calibri Light" panose="020F0302020204030204" pitchFamily="34" charset="0"/>
                <a:cs typeface="Calibri Light" panose="020F0302020204030204" pitchFamily="34" charset="0"/>
                <a:hlinkClick r:id="rId6"/>
              </a:rPr>
              <a:t>bote.ch</a:t>
            </a:r>
            <a:r>
              <a:rPr lang="de-CH" sz="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(25. Mai 2020)</a:t>
            </a:r>
            <a:endParaRPr lang="de-DE" sz="8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139B0CF-F85D-1B48-9D2B-8F18FCEC4FD9}"/>
              </a:ext>
            </a:extLst>
          </p:cNvPr>
          <p:cNvSpPr/>
          <p:nvPr/>
        </p:nvSpPr>
        <p:spPr>
          <a:xfrm>
            <a:off x="4516978" y="6220686"/>
            <a:ext cx="13949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i="1" u="sng" dirty="0">
                <a:solidFill>
                  <a:srgbClr val="0000F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netzwoche.ch</a:t>
            </a:r>
            <a:r>
              <a:rPr lang="de-CH" sz="800" i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(18. Mai 2020)</a:t>
            </a:r>
            <a:r>
              <a:rPr lang="de-CH" sz="800" dirty="0"/>
              <a:t> </a:t>
            </a:r>
            <a:endParaRPr lang="de-DE" sz="8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7D1C4EC-2189-D246-AE54-A82048A682FB}"/>
              </a:ext>
            </a:extLst>
          </p:cNvPr>
          <p:cNvSpPr/>
          <p:nvPr/>
        </p:nvSpPr>
        <p:spPr>
          <a:xfrm>
            <a:off x="8324347" y="5230537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i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800" i="1" u="sng" dirty="0">
                <a:solidFill>
                  <a:srgbClr val="0000F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srf.ch</a:t>
            </a:r>
            <a:r>
              <a:rPr lang="de-CH" sz="800" i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(3. Juni 2020)</a:t>
            </a:r>
            <a:r>
              <a:rPr lang="de-CH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293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2. Sich bemerkbar machen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76E5F34E-5820-E841-9ED1-B3F3016BE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81328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b="1" i="1" dirty="0">
                <a:solidFill>
                  <a:srgbClr val="FF0000"/>
                </a:solidFill>
              </a:rPr>
              <a:t>Bluetooth</a:t>
            </a:r>
            <a:r>
              <a:rPr lang="de-DE" dirty="0"/>
              <a:t>: 2.4 GHz --&gt; </a:t>
            </a:r>
            <a:r>
              <a:rPr lang="de-DE" dirty="0" err="1"/>
              <a:t>ca</a:t>
            </a:r>
            <a:r>
              <a:rPr lang="de-DE" dirty="0"/>
              <a:t> 12 cm = 0.12 m Wellenlänge</a:t>
            </a:r>
          </a:p>
          <a:p>
            <a:pPr>
              <a:lnSpc>
                <a:spcPct val="150000"/>
              </a:lnSpc>
              <a:buNone/>
            </a:pPr>
            <a:r>
              <a:rPr lang="de-DE" b="1" dirty="0"/>
              <a:t>Vergleich</a:t>
            </a:r>
            <a:r>
              <a:rPr lang="de-DE" dirty="0"/>
              <a:t> rotes (sichtbares) Licht: 780 </a:t>
            </a:r>
            <a:r>
              <a:rPr lang="de-DE" dirty="0" err="1"/>
              <a:t>nm</a:t>
            </a:r>
            <a:r>
              <a:rPr lang="de-DE" dirty="0"/>
              <a:t> = 0.00000078 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E0945D5-418C-A74A-9A28-DDB62C45B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287" y="106053"/>
            <a:ext cx="642786" cy="83724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902C59E-AD26-6045-8E82-775327205DD4}"/>
              </a:ext>
            </a:extLst>
          </p:cNvPr>
          <p:cNvSpPr/>
          <p:nvPr/>
        </p:nvSpPr>
        <p:spPr>
          <a:xfrm>
            <a:off x="-49369" y="620025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Quelle: </a:t>
            </a:r>
            <a:r>
              <a:rPr lang="de-CH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https://de.wikipedia.org/wiki/Elektromagnetisches_Spektrum</a:t>
            </a:r>
            <a:endParaRPr lang="de-DE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BA90166-C7C9-0C49-B715-C1B133326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25960"/>
            <a:ext cx="12192000" cy="37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42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2. Sich bemerkbar machen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76E5F34E-5820-E841-9ED1-B3F3016BE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81328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b="1" i="1" dirty="0">
                <a:solidFill>
                  <a:srgbClr val="FF0000"/>
                </a:solidFill>
              </a:rPr>
              <a:t>Bluetooth</a:t>
            </a:r>
            <a:r>
              <a:rPr lang="de-DE" dirty="0"/>
              <a:t>: 2.4 GHz --&gt; </a:t>
            </a:r>
            <a:r>
              <a:rPr lang="de-DE" dirty="0" err="1"/>
              <a:t>ca</a:t>
            </a:r>
            <a:r>
              <a:rPr lang="de-DE" dirty="0"/>
              <a:t> 12 cm = 0.12 m Wellenlänge</a:t>
            </a:r>
          </a:p>
          <a:p>
            <a:pPr>
              <a:lnSpc>
                <a:spcPct val="150000"/>
              </a:lnSpc>
              <a:buNone/>
            </a:pPr>
            <a:r>
              <a:rPr lang="de-DE" b="1" dirty="0"/>
              <a:t>Vergleich</a:t>
            </a:r>
            <a:r>
              <a:rPr lang="de-DE" dirty="0"/>
              <a:t> rotes (sichtbares) Licht: 780 </a:t>
            </a:r>
            <a:r>
              <a:rPr lang="de-DE" dirty="0" err="1"/>
              <a:t>nm</a:t>
            </a:r>
            <a:r>
              <a:rPr lang="de-DE" dirty="0"/>
              <a:t> = 0.00000078 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E0945D5-418C-A74A-9A28-DDB62C45B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287" y="106053"/>
            <a:ext cx="642786" cy="83724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902C59E-AD26-6045-8E82-775327205DD4}"/>
              </a:ext>
            </a:extLst>
          </p:cNvPr>
          <p:cNvSpPr/>
          <p:nvPr/>
        </p:nvSpPr>
        <p:spPr>
          <a:xfrm>
            <a:off x="-49369" y="620025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Quelle: </a:t>
            </a:r>
            <a:r>
              <a:rPr lang="de-CH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https://de.wikipedia.org/wiki/Elektromagnetisches_Spektrum</a:t>
            </a:r>
            <a:endParaRPr lang="de-DE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BA90166-C7C9-0C49-B715-C1B133326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25960"/>
            <a:ext cx="12192000" cy="373224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177AB9F3-DEE1-794E-B10A-E7FCA18919AE}"/>
              </a:ext>
            </a:extLst>
          </p:cNvPr>
          <p:cNvSpPr/>
          <p:nvPr/>
        </p:nvSpPr>
        <p:spPr>
          <a:xfrm>
            <a:off x="10917537" y="6023565"/>
            <a:ext cx="244699" cy="17294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E265CB0-8474-854F-94F5-AC1D4FBEBF7E}"/>
              </a:ext>
            </a:extLst>
          </p:cNvPr>
          <p:cNvSpPr/>
          <p:nvPr/>
        </p:nvSpPr>
        <p:spPr>
          <a:xfrm>
            <a:off x="9371892" y="6022443"/>
            <a:ext cx="367967" cy="17294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47E8239-622C-104A-9FF7-8D326B52C9C7}"/>
              </a:ext>
            </a:extLst>
          </p:cNvPr>
          <p:cNvSpPr/>
          <p:nvPr/>
        </p:nvSpPr>
        <p:spPr>
          <a:xfrm>
            <a:off x="7949515" y="6021322"/>
            <a:ext cx="280085" cy="17294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7ABA1BC-6592-1443-B422-EA4FAF50DCC0}"/>
              </a:ext>
            </a:extLst>
          </p:cNvPr>
          <p:cNvSpPr/>
          <p:nvPr/>
        </p:nvSpPr>
        <p:spPr>
          <a:xfrm>
            <a:off x="6483197" y="6021321"/>
            <a:ext cx="244699" cy="17294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B335478-3A38-5145-B02C-0E2F26552F3D}"/>
              </a:ext>
            </a:extLst>
          </p:cNvPr>
          <p:cNvSpPr/>
          <p:nvPr/>
        </p:nvSpPr>
        <p:spPr>
          <a:xfrm>
            <a:off x="4983930" y="6032146"/>
            <a:ext cx="277648" cy="17294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E028536-52BA-1143-A56F-562F0E336F4A}"/>
              </a:ext>
            </a:extLst>
          </p:cNvPr>
          <p:cNvSpPr/>
          <p:nvPr/>
        </p:nvSpPr>
        <p:spPr>
          <a:xfrm>
            <a:off x="3532868" y="6028326"/>
            <a:ext cx="244699" cy="17294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3385849-1B3E-1C4A-8AEA-FAE87B5A59A8}"/>
              </a:ext>
            </a:extLst>
          </p:cNvPr>
          <p:cNvSpPr/>
          <p:nvPr/>
        </p:nvSpPr>
        <p:spPr>
          <a:xfrm>
            <a:off x="2002991" y="6017135"/>
            <a:ext cx="363443" cy="17294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65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3. Wer bist du denn?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7" name="Grafik 6" descr="Ein Bild, das Spiel enthält.&#10;&#10;Automatisch generierte Beschreibung">
            <a:extLst>
              <a:ext uri="{FF2B5EF4-FFF2-40B4-BE49-F238E27FC236}">
                <a16:creationId xmlns:a16="http://schemas.microsoft.com/office/drawing/2014/main" id="{90810C61-043C-704E-A793-F3488F521EF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25" y="1071733"/>
            <a:ext cx="5062966" cy="518553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B5D0734-A065-B949-9813-B0835187A8BF}"/>
              </a:ext>
            </a:extLst>
          </p:cNvPr>
          <p:cNvSpPr/>
          <p:nvPr/>
        </p:nvSpPr>
        <p:spPr>
          <a:xfrm>
            <a:off x="7301345" y="5749636"/>
            <a:ext cx="1205346" cy="507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015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4. Prüfsumme berechnen und übermitteln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76E5F34E-5820-E841-9ED1-B3F3016BE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141846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b="1" i="1" dirty="0">
                <a:solidFill>
                  <a:srgbClr val="FF0000"/>
                </a:solidFill>
              </a:rPr>
              <a:t>Hashfunktion</a:t>
            </a:r>
            <a:r>
              <a:rPr lang="de-DE" dirty="0"/>
              <a:t>: kryptographisches Verfahren --&gt;HMAC (</a:t>
            </a:r>
            <a:r>
              <a:rPr lang="de-CH" dirty="0"/>
              <a:t>Hash Message Authentication Code; </a:t>
            </a:r>
            <a:r>
              <a:rPr lang="de-DE" dirty="0"/>
              <a:t>1996) </a:t>
            </a:r>
          </a:p>
          <a:p>
            <a:pPr>
              <a:lnSpc>
                <a:spcPct val="150000"/>
              </a:lnSpc>
              <a:buNone/>
            </a:pPr>
            <a:endParaRPr lang="de-DE" dirty="0"/>
          </a:p>
          <a:p>
            <a:pPr>
              <a:lnSpc>
                <a:spcPct val="150000"/>
              </a:lnSpc>
              <a:buNone/>
            </a:pPr>
            <a:endParaRPr lang="de-DE" dirty="0"/>
          </a:p>
          <a:p>
            <a:pPr>
              <a:lnSpc>
                <a:spcPct val="150000"/>
              </a:lnSpc>
              <a:buNone/>
            </a:pPr>
            <a:endParaRPr lang="de-DE" dirty="0"/>
          </a:p>
          <a:p>
            <a:pPr>
              <a:lnSpc>
                <a:spcPct val="150000"/>
              </a:lnSpc>
              <a:buNone/>
            </a:pPr>
            <a:endParaRPr lang="de-DE" dirty="0"/>
          </a:p>
          <a:p>
            <a:pPr>
              <a:lnSpc>
                <a:spcPct val="150000"/>
              </a:lnSpc>
              <a:buNone/>
            </a:pPr>
            <a:endParaRPr lang="de-DE" dirty="0"/>
          </a:p>
          <a:p>
            <a:pPr>
              <a:lnSpc>
                <a:spcPct val="150000"/>
              </a:lnSpc>
              <a:buNone/>
            </a:pPr>
            <a:endParaRPr lang="de-DE" dirty="0"/>
          </a:p>
          <a:p>
            <a:pPr>
              <a:lnSpc>
                <a:spcPct val="150000"/>
              </a:lnSpc>
              <a:buNone/>
            </a:pPr>
            <a:r>
              <a:rPr lang="de-DE" dirty="0"/>
              <a:t>HMAC(</a:t>
            </a:r>
            <a:r>
              <a:rPr lang="de-DE" dirty="0">
                <a:solidFill>
                  <a:srgbClr val="FF0000"/>
                </a:solidFill>
              </a:rPr>
              <a:t>Schlüssel</a:t>
            </a:r>
            <a:r>
              <a:rPr lang="de-DE" dirty="0"/>
              <a:t> + </a:t>
            </a:r>
            <a:r>
              <a:rPr lang="de-DE" dirty="0">
                <a:solidFill>
                  <a:srgbClr val="00B050"/>
                </a:solidFill>
              </a:rPr>
              <a:t>Zeitstempel</a:t>
            </a:r>
            <a:r>
              <a:rPr lang="de-DE" dirty="0"/>
              <a:t>) = </a:t>
            </a:r>
            <a:r>
              <a:rPr lang="de-DE" dirty="0">
                <a:solidFill>
                  <a:srgbClr val="00B0F0"/>
                </a:solidFill>
              </a:rPr>
              <a:t>Prüfsumme</a:t>
            </a:r>
          </a:p>
          <a:p>
            <a:pPr>
              <a:lnSpc>
                <a:spcPct val="150000"/>
              </a:lnSpc>
              <a:buNone/>
            </a:pPr>
            <a:r>
              <a:rPr lang="de-DE" dirty="0"/>
              <a:t>HMAC(</a:t>
            </a:r>
            <a:r>
              <a:rPr lang="de-CH" dirty="0">
                <a:solidFill>
                  <a:srgbClr val="FF0000"/>
                </a:solidFill>
              </a:rPr>
              <a:t>44­c6­df­b4­cb­db­ea­39­71­22­d4­7f­9e­0b­fe­39­7a­af­ca­d3­a3­8d­b9­1a­13­d6­17­ec­4a­3c­fa­19</a:t>
            </a:r>
            <a:r>
              <a:rPr lang="de-CH" dirty="0"/>
              <a:t>+</a:t>
            </a:r>
            <a:r>
              <a:rPr lang="de-CH" dirty="0">
                <a:solidFill>
                  <a:srgbClr val="00B050"/>
                </a:solidFill>
              </a:rPr>
              <a:t>2020-08-25T11:01:06</a:t>
            </a:r>
            <a:r>
              <a:rPr lang="de-CH" dirty="0"/>
              <a:t>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BF92151-B438-5241-AB64-9B01360391C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735813"/>
            <a:ext cx="3419339" cy="34083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EDF72AB-640B-394A-863C-5E13C9D00B5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95" y="1573805"/>
            <a:ext cx="3654380" cy="3863385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2E5455C-5557-7A4E-8C46-CB2DAF546D04}"/>
              </a:ext>
            </a:extLst>
          </p:cNvPr>
          <p:cNvCxnSpPr>
            <a:cxnSpLocks/>
          </p:cNvCxnSpPr>
          <p:nvPr/>
        </p:nvCxnSpPr>
        <p:spPr>
          <a:xfrm flipV="1">
            <a:off x="4846320" y="2769624"/>
            <a:ext cx="5260848" cy="2667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81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Analogie Hashfunktion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D4D3F37-82C7-D44B-BB50-26AFCCAD6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43" y="1100571"/>
            <a:ext cx="7863054" cy="51567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0E0813D-BAB5-1049-9414-47824E219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878" y="1100571"/>
            <a:ext cx="3378580" cy="287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15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4. Prüfsumme berechnen und übermitteln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BF92151-B438-5241-AB64-9B01360391C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735813"/>
            <a:ext cx="3419339" cy="34083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CF6043C-BD2B-3B4F-92A6-F082E6662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303" y="-10814"/>
            <a:ext cx="3313857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15192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5. Angaben abspeichern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76E5F34E-5820-E841-9ED1-B3F3016BE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188340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b="1" i="1" dirty="0">
                <a:solidFill>
                  <a:srgbClr val="FF0000"/>
                </a:solidFill>
              </a:rPr>
              <a:t>Zeitstempel-Prüfsummen-Einträge (Schlösser)</a:t>
            </a:r>
            <a:endParaRPr lang="de-DE" dirty="0"/>
          </a:p>
          <a:p>
            <a:pPr>
              <a:lnSpc>
                <a:spcPct val="150000"/>
              </a:lnSpc>
              <a:buNone/>
            </a:pPr>
            <a:r>
              <a:rPr lang="de-DE" dirty="0"/>
              <a:t>Einträge älter als 2 Wochen werden gelöscht (Testversion ETHZ: 21 Tage).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8" name="Grafik 7" descr="Ein Bild, das Kühlschrank enthält.&#10;&#10;Automatisch generierte Beschreibung">
            <a:extLst>
              <a:ext uri="{FF2B5EF4-FFF2-40B4-BE49-F238E27FC236}">
                <a16:creationId xmlns:a16="http://schemas.microsoft.com/office/drawing/2014/main" id="{2A67885F-4C76-6044-A29F-DD27367FCC8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542467" y="2340244"/>
            <a:ext cx="6316157" cy="39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79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6. Infektion melden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40B049-70F6-E142-A0E2-33000FFFB0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3" y="1100571"/>
            <a:ext cx="7885570" cy="50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09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7. Schlüssel herunterladen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6E26D281-7167-D742-A301-8431EEAC150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09628" y="1100571"/>
            <a:ext cx="5087388" cy="514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28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8. Schlüssel und Schlösser abgleichen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92D561-3CCB-8F40-98F3-C7F581F8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3" y="-10814"/>
            <a:ext cx="1111385" cy="1111385"/>
          </a:xfrm>
          <a:prstGeom prst="rect">
            <a:avLst/>
          </a:prstGeom>
        </p:spPr>
      </p:pic>
      <p:pic>
        <p:nvPicPr>
          <p:cNvPr id="9" name="Grafik 8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0E98620A-C835-4F48-932E-91AC1E6E196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4543" y="1100571"/>
            <a:ext cx="5485270" cy="51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0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Aus den Medien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29B5D3D-60E5-3643-A56B-A5E999A41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23" y="1114943"/>
            <a:ext cx="3885136" cy="23890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7CF94D2-101C-6643-9147-8C670304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23" y="3749564"/>
            <a:ext cx="5829226" cy="23890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DD2B94-A20B-C546-BC81-E2DEDA8FC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303" y="1743456"/>
            <a:ext cx="7152778" cy="176051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1C19020-7037-2048-AA36-F62272F9E03F}"/>
              </a:ext>
            </a:extLst>
          </p:cNvPr>
          <p:cNvSpPr txBox="1"/>
          <p:nvPr/>
        </p:nvSpPr>
        <p:spPr>
          <a:xfrm>
            <a:off x="6998208" y="6675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2E869DC-C3FB-4740-A0AE-19E906CB51E8}"/>
              </a:ext>
            </a:extLst>
          </p:cNvPr>
          <p:cNvSpPr/>
          <p:nvPr/>
        </p:nvSpPr>
        <p:spPr>
          <a:xfrm>
            <a:off x="632553" y="3361944"/>
            <a:ext cx="1192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i="1" u="sng" dirty="0">
                <a:solidFill>
                  <a:srgbClr val="0000F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20min.ch</a:t>
            </a:r>
            <a:r>
              <a:rPr lang="de-CH" sz="800" i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(8. Juni 2020)</a:t>
            </a:r>
            <a:r>
              <a:rPr lang="de-CH" dirty="0"/>
              <a:t> </a:t>
            </a:r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F0A0531-CDFF-6C42-A6E6-C67B133310F3}"/>
              </a:ext>
            </a:extLst>
          </p:cNvPr>
          <p:cNvSpPr/>
          <p:nvPr/>
        </p:nvSpPr>
        <p:spPr>
          <a:xfrm>
            <a:off x="632553" y="5991572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800" i="1" u="sng" dirty="0">
                <a:solidFill>
                  <a:srgbClr val="0000FF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20min.ch</a:t>
            </a:r>
            <a:r>
              <a:rPr lang="de-CH" sz="800" i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(21. Juni 2020)</a:t>
            </a:r>
            <a:r>
              <a:rPr lang="de-CH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3325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Das probieren wir nun einmal aus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8AE57D6-E21F-FB4C-9B18-AD77FC2EE2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3"/>
          <a:stretch/>
        </p:blipFill>
        <p:spPr>
          <a:xfrm>
            <a:off x="5760720" y="0"/>
            <a:ext cx="6431280" cy="6858000"/>
          </a:xfrm>
          <a:prstGeom prst="rect">
            <a:avLst/>
          </a:prstGeom>
        </p:spPr>
      </p:pic>
      <p:sp>
        <p:nvSpPr>
          <p:cNvPr id="3" name="Gestreifter Pfeil nach rechts 2">
            <a:extLst>
              <a:ext uri="{FF2B5EF4-FFF2-40B4-BE49-F238E27FC236}">
                <a16:creationId xmlns:a16="http://schemas.microsoft.com/office/drawing/2014/main" id="{13BBFDC1-E997-4148-BA26-B375A753D91B}"/>
              </a:ext>
            </a:extLst>
          </p:cNvPr>
          <p:cNvSpPr/>
          <p:nvPr/>
        </p:nvSpPr>
        <p:spPr>
          <a:xfrm>
            <a:off x="674543" y="5248656"/>
            <a:ext cx="5927425" cy="100861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9ECE1A7-A537-4B4F-ACB5-0ECC1C865B70}"/>
              </a:ext>
            </a:extLst>
          </p:cNvPr>
          <p:cNvSpPr txBox="1"/>
          <p:nvPr/>
        </p:nvSpPr>
        <p:spPr>
          <a:xfrm>
            <a:off x="858781" y="5506742"/>
            <a:ext cx="471770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Karte mit der </a:t>
            </a:r>
            <a:r>
              <a:rPr lang="de-DE" sz="2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Nummer 1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behalten</a:t>
            </a:r>
          </a:p>
        </p:txBody>
      </p:sp>
    </p:spTree>
    <p:extLst>
      <p:ext uri="{BB962C8B-B14F-4D97-AF65-F5344CB8AC3E}">
        <p14:creationId xmlns:p14="http://schemas.microsoft.com/office/powerpoint/2010/main" val="3071553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Das probieren wir nun einmal aus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81C682-011E-3B42-8CD1-883178486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3"/>
          <a:stretch/>
        </p:blipFill>
        <p:spPr>
          <a:xfrm>
            <a:off x="5760720" y="0"/>
            <a:ext cx="6431280" cy="6858000"/>
          </a:xfrm>
          <a:prstGeom prst="rect">
            <a:avLst/>
          </a:prstGeom>
        </p:spPr>
      </p:pic>
      <p:sp>
        <p:nvSpPr>
          <p:cNvPr id="3" name="Gestreifter Pfeil nach rechts 2">
            <a:extLst>
              <a:ext uri="{FF2B5EF4-FFF2-40B4-BE49-F238E27FC236}">
                <a16:creationId xmlns:a16="http://schemas.microsoft.com/office/drawing/2014/main" id="{13BBFDC1-E997-4148-BA26-B375A753D91B}"/>
              </a:ext>
            </a:extLst>
          </p:cNvPr>
          <p:cNvSpPr/>
          <p:nvPr/>
        </p:nvSpPr>
        <p:spPr>
          <a:xfrm rot="20619137">
            <a:off x="1783174" y="3258077"/>
            <a:ext cx="6494353" cy="212824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Herumlaufen und </a:t>
            </a:r>
            <a:r>
              <a:rPr lang="de-DE" sz="2600" dirty="0">
                <a:solidFill>
                  <a:schemeClr val="tx1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 bis 4 Karten</a:t>
            </a:r>
            <a:r>
              <a:rPr lang="de-DE" sz="2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verteilen </a:t>
            </a:r>
            <a:r>
              <a:rPr lang="de-DE" sz="2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 ins “Smartphone“ stecken</a:t>
            </a:r>
          </a:p>
        </p:txBody>
      </p:sp>
    </p:spTree>
    <p:extLst>
      <p:ext uri="{BB962C8B-B14F-4D97-AF65-F5344CB8AC3E}">
        <p14:creationId xmlns:p14="http://schemas.microsoft.com/office/powerpoint/2010/main" val="3644927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5D35F0F-0C42-5849-8002-7DAF41197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43" y="1899615"/>
            <a:ext cx="6396628" cy="279578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Das probieren wir nun einmal aus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3FBA5C-C3D5-9F43-BC26-47CE3FF3F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914" y="0"/>
            <a:ext cx="3613086" cy="6858000"/>
          </a:xfrm>
          <a:prstGeom prst="rect">
            <a:avLst/>
          </a:prstGeom>
        </p:spPr>
      </p:pic>
      <p:sp>
        <p:nvSpPr>
          <p:cNvPr id="3" name="Gestreifter Pfeil nach rechts 2">
            <a:extLst>
              <a:ext uri="{FF2B5EF4-FFF2-40B4-BE49-F238E27FC236}">
                <a16:creationId xmlns:a16="http://schemas.microsoft.com/office/drawing/2014/main" id="{13BBFDC1-E997-4148-BA26-B375A753D91B}"/>
              </a:ext>
            </a:extLst>
          </p:cNvPr>
          <p:cNvSpPr/>
          <p:nvPr/>
        </p:nvSpPr>
        <p:spPr>
          <a:xfrm rot="20619137">
            <a:off x="2934390" y="4517136"/>
            <a:ext cx="6494353" cy="100861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Ich habe </a:t>
            </a:r>
            <a:r>
              <a:rPr lang="de-DE" sz="2600" dirty="0">
                <a:solidFill>
                  <a:schemeClr val="tx1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Symptome</a:t>
            </a:r>
            <a:r>
              <a:rPr lang="de-DE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und sollte zum </a:t>
            </a:r>
            <a:r>
              <a:rPr lang="de-DE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Artzt</a:t>
            </a:r>
            <a:endParaRPr lang="de-DE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26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Das probieren wir nun einmal aus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C2819E-E02B-BB47-B787-3D0FBAD453AC}"/>
              </a:ext>
            </a:extLst>
          </p:cNvPr>
          <p:cNvSpPr txBox="1"/>
          <p:nvPr/>
        </p:nvSpPr>
        <p:spPr>
          <a:xfrm>
            <a:off x="674543" y="1097280"/>
            <a:ext cx="2403938" cy="132343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x mal </a:t>
            </a:r>
            <a:r>
              <a:rPr lang="de-DE" sz="4000" dirty="0"/>
              <a:t>😘</a:t>
            </a:r>
          </a:p>
          <a:p>
            <a:r>
              <a:rPr lang="de-DE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mal </a:t>
            </a:r>
            <a:r>
              <a:rPr lang="de-DE" sz="4000" dirty="0"/>
              <a:t>😎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A5DDB6-983A-9940-8E4C-2DC787A38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194" y="0"/>
            <a:ext cx="6130806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09547D1-FEBE-B848-837F-0919594E2D66}"/>
              </a:ext>
            </a:extLst>
          </p:cNvPr>
          <p:cNvSpPr txBox="1"/>
          <p:nvPr/>
        </p:nvSpPr>
        <p:spPr>
          <a:xfrm>
            <a:off x="3289727" y="1097280"/>
            <a:ext cx="2403938" cy="132343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x mal </a:t>
            </a:r>
            <a:r>
              <a:rPr lang="de-DE" sz="4000" dirty="0"/>
              <a:t>😘</a:t>
            </a:r>
          </a:p>
          <a:p>
            <a:r>
              <a:rPr lang="de-DE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mal </a:t>
            </a:r>
            <a:r>
              <a:rPr lang="de-DE" sz="4000" dirty="0"/>
              <a:t>😎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F376E63-2A9C-1340-ABBF-D4C37D1A1E38}"/>
              </a:ext>
            </a:extLst>
          </p:cNvPr>
          <p:cNvSpPr txBox="1"/>
          <p:nvPr/>
        </p:nvSpPr>
        <p:spPr>
          <a:xfrm>
            <a:off x="674543" y="2598184"/>
            <a:ext cx="2403938" cy="132343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x mal </a:t>
            </a:r>
            <a:r>
              <a:rPr lang="de-DE" sz="4000" dirty="0"/>
              <a:t>😘</a:t>
            </a:r>
          </a:p>
          <a:p>
            <a:r>
              <a:rPr lang="de-DE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mal </a:t>
            </a:r>
            <a:r>
              <a:rPr lang="de-DE" sz="4000" dirty="0"/>
              <a:t>😎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E8B3885-D5D9-794C-9F24-84A52903B63A}"/>
              </a:ext>
            </a:extLst>
          </p:cNvPr>
          <p:cNvSpPr txBox="1"/>
          <p:nvPr/>
        </p:nvSpPr>
        <p:spPr>
          <a:xfrm>
            <a:off x="3289727" y="2598184"/>
            <a:ext cx="2403938" cy="132343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x mal </a:t>
            </a:r>
            <a:r>
              <a:rPr lang="de-DE" sz="4000" dirty="0"/>
              <a:t>😘</a:t>
            </a:r>
          </a:p>
          <a:p>
            <a:r>
              <a:rPr lang="de-DE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mal </a:t>
            </a:r>
            <a:r>
              <a:rPr lang="de-DE" sz="4000" dirty="0"/>
              <a:t>😎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5C38222-F7C1-674F-B51B-477E50B28F0D}"/>
              </a:ext>
            </a:extLst>
          </p:cNvPr>
          <p:cNvSpPr txBox="1"/>
          <p:nvPr/>
        </p:nvSpPr>
        <p:spPr>
          <a:xfrm>
            <a:off x="674543" y="4099088"/>
            <a:ext cx="2403938" cy="132343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x mal </a:t>
            </a:r>
            <a:r>
              <a:rPr lang="de-DE" sz="4000" dirty="0"/>
              <a:t>😘</a:t>
            </a:r>
          </a:p>
          <a:p>
            <a:r>
              <a:rPr lang="de-DE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mal </a:t>
            </a:r>
            <a:r>
              <a:rPr lang="de-DE" sz="4000" dirty="0"/>
              <a:t>😎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37F789-895E-C541-826B-D6C798AD9797}"/>
              </a:ext>
            </a:extLst>
          </p:cNvPr>
          <p:cNvSpPr txBox="1"/>
          <p:nvPr/>
        </p:nvSpPr>
        <p:spPr>
          <a:xfrm>
            <a:off x="3289727" y="4099088"/>
            <a:ext cx="2403938" cy="132343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x mal </a:t>
            </a:r>
            <a:r>
              <a:rPr lang="de-DE" sz="4000" dirty="0"/>
              <a:t>😘</a:t>
            </a:r>
          </a:p>
          <a:p>
            <a:r>
              <a:rPr lang="de-DE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mal </a:t>
            </a:r>
            <a:r>
              <a:rPr lang="de-DE" sz="4000" dirty="0"/>
              <a:t>😎</a:t>
            </a:r>
          </a:p>
        </p:txBody>
      </p:sp>
    </p:spTree>
    <p:extLst>
      <p:ext uri="{BB962C8B-B14F-4D97-AF65-F5344CB8AC3E}">
        <p14:creationId xmlns:p14="http://schemas.microsoft.com/office/powerpoint/2010/main" val="1798108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3" name="Grafik 12" descr="Ein Bild, das Unschärfe enthält.&#10;&#10;Automatisch generierte Beschreibung">
            <a:extLst>
              <a:ext uri="{FF2B5EF4-FFF2-40B4-BE49-F238E27FC236}">
                <a16:creationId xmlns:a16="http://schemas.microsoft.com/office/drawing/2014/main" id="{B1A09F07-B16D-4246-860A-D85F10EDE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6983E10-E852-E246-A16B-49211F3F3251}"/>
              </a:ext>
            </a:extLst>
          </p:cNvPr>
          <p:cNvSpPr/>
          <p:nvPr/>
        </p:nvSpPr>
        <p:spPr>
          <a:xfrm>
            <a:off x="0" y="4340923"/>
            <a:ext cx="12192000" cy="209826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CH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Die Technologie ist unter dem Namen </a:t>
            </a:r>
            <a:r>
              <a:rPr lang="de-CH" sz="30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de-CH" sz="3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ecentralised</a:t>
            </a:r>
            <a:r>
              <a:rPr lang="de-CH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3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de-CH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rivacy-</a:t>
            </a:r>
            <a:r>
              <a:rPr lang="de-CH" sz="30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de-CH" sz="3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reserving</a:t>
            </a:r>
            <a:r>
              <a:rPr lang="de-CH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30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de-CH" sz="3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roximity</a:t>
            </a:r>
            <a:r>
              <a:rPr lang="de-CH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30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de-CH" sz="3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racing</a:t>
            </a:r>
            <a:r>
              <a:rPr lang="de-CH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 (Nahbereichsverfolgung) (DP-3T, auch DP3T) bekannt</a:t>
            </a:r>
          </a:p>
          <a:p>
            <a:pPr>
              <a:lnSpc>
                <a:spcPct val="150000"/>
              </a:lnSpc>
            </a:pPr>
            <a:r>
              <a:rPr lang="de-CH" sz="3000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Konzept in </a:t>
            </a:r>
            <a:r>
              <a:rPr lang="de-CH" sz="3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8</a:t>
            </a:r>
            <a:r>
              <a:rPr lang="de-CH" sz="3000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Schritten</a:t>
            </a:r>
          </a:p>
        </p:txBody>
      </p:sp>
    </p:spTree>
    <p:extLst>
      <p:ext uri="{BB962C8B-B14F-4D97-AF65-F5344CB8AC3E}">
        <p14:creationId xmlns:p14="http://schemas.microsoft.com/office/powerpoint/2010/main" val="1995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r>
              <a:rPr lang="de-CH" dirty="0"/>
              <a:t>-</a:t>
            </a:r>
            <a:r>
              <a:rPr lang="de-CH" dirty="0" err="1"/>
              <a:t>Tracing</a:t>
            </a:r>
            <a:r>
              <a:rPr lang="de-CH" dirty="0"/>
              <a:t>-App: wie funktioniert das?</a:t>
            </a:r>
            <a:br>
              <a:rPr lang="de-CH" dirty="0"/>
            </a:b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1. Schlüssel generieren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76E5F34E-5820-E841-9ED1-B3F3016BE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3225185"/>
            <a:ext cx="11163299" cy="275622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i="1" dirty="0">
                <a:solidFill>
                  <a:srgbClr val="FF0000"/>
                </a:solidFill>
              </a:rPr>
              <a:t>Digitaler Schlüssel </a:t>
            </a:r>
            <a:r>
              <a:rPr lang="de-DE" dirty="0"/>
              <a:t>--&gt; (pseudo-)zufällige Zeichenkette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dirty="0">
                <a:solidFill>
                  <a:srgbClr val="00B050"/>
                </a:solidFill>
              </a:rPr>
              <a:t>Beispiel: </a:t>
            </a:r>
            <a:r>
              <a:rPr lang="de-CH" sz="2500" dirty="0"/>
              <a:t>44­c6­df­b4­cb­db­ea­39­71­22­d4­7f­9e­0b­fe­39­7a­af­ca­d3­a3­8d­b9­1a­13­d6­17­ec­4a­3c­fa­19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b="1" dirty="0"/>
              <a:t>hier:</a:t>
            </a:r>
            <a:r>
              <a:rPr lang="de-CH" dirty="0"/>
              <a:t> </a:t>
            </a:r>
            <a:r>
              <a:rPr lang="de-CH" dirty="0">
                <a:solidFill>
                  <a:srgbClr val="FF0000"/>
                </a:solidFill>
              </a:rPr>
              <a:t>256 Bit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C9D9F5-FCE3-5546-A081-629CA958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048560"/>
            <a:ext cx="3133097" cy="2042369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7361249-E751-A942-B447-FFA8B25E4E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85" y="1005954"/>
            <a:ext cx="4389140" cy="27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3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35896A50-358B-534E-A20B-34B43D472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919" y="600728"/>
            <a:ext cx="11163297" cy="319087"/>
          </a:xfrm>
        </p:spPr>
        <p:txBody>
          <a:bodyPr/>
          <a:lstStyle/>
          <a:p>
            <a:r>
              <a:rPr lang="de-CH" dirty="0"/>
              <a:t>1. Schlüssel generieren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EB51A0-1C32-F14D-A749-4A28B2241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9338871" y="1049806"/>
            <a:ext cx="2424345" cy="52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35896A50-358B-534E-A20B-34B43D472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919" y="600728"/>
            <a:ext cx="11163297" cy="319087"/>
          </a:xfrm>
        </p:spPr>
        <p:txBody>
          <a:bodyPr/>
          <a:lstStyle/>
          <a:p>
            <a:r>
              <a:rPr lang="de-CH" dirty="0"/>
              <a:t>1. Schlüssel generieren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EB51A0-1C32-F14D-A749-4A28B2241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18"/>
          <a:stretch/>
        </p:blipFill>
        <p:spPr>
          <a:xfrm>
            <a:off x="9458793" y="1049806"/>
            <a:ext cx="2304423" cy="52477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D5306D7-8687-FF4B-972B-EDDF742CE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8" r="19565"/>
          <a:stretch/>
        </p:blipFill>
        <p:spPr>
          <a:xfrm>
            <a:off x="9323882" y="1049806"/>
            <a:ext cx="2439333" cy="52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7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35896A50-358B-534E-A20B-34B43D472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919" y="600728"/>
            <a:ext cx="11163297" cy="319087"/>
          </a:xfrm>
        </p:spPr>
        <p:txBody>
          <a:bodyPr/>
          <a:lstStyle/>
          <a:p>
            <a:r>
              <a:rPr lang="de-CH" dirty="0"/>
              <a:t>1. Schlüssel generieren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EB51A0-1C32-F14D-A749-4A28B2241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18"/>
          <a:stretch/>
        </p:blipFill>
        <p:spPr>
          <a:xfrm>
            <a:off x="9458793" y="1049806"/>
            <a:ext cx="2304423" cy="52477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D5306D7-8687-FF4B-972B-EDDF742CE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8" r="19565"/>
          <a:stretch/>
        </p:blipFill>
        <p:spPr>
          <a:xfrm>
            <a:off x="9323882" y="1049806"/>
            <a:ext cx="2439333" cy="5247726"/>
          </a:xfrm>
          <a:prstGeom prst="rect">
            <a:avLst/>
          </a:prstGeom>
        </p:spPr>
      </p:pic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EA4773EA-B7D7-4847-B367-49B300CA6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81328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sz="4000" dirty="0"/>
              <a:t>1 Bit -&gt; </a:t>
            </a:r>
            <a:r>
              <a:rPr lang="de-DE" sz="4000" dirty="0">
                <a:solidFill>
                  <a:srgbClr val="FF0000"/>
                </a:solidFill>
              </a:rPr>
              <a:t>2</a:t>
            </a:r>
            <a:r>
              <a:rPr lang="de-DE" sz="4000" dirty="0"/>
              <a:t> Zustände</a:t>
            </a:r>
          </a:p>
        </p:txBody>
      </p:sp>
    </p:spTree>
    <p:extLst>
      <p:ext uri="{BB962C8B-B14F-4D97-AF65-F5344CB8AC3E}">
        <p14:creationId xmlns:p14="http://schemas.microsoft.com/office/powerpoint/2010/main" val="2282030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35896A50-358B-534E-A20B-34B43D472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919" y="600728"/>
            <a:ext cx="11163297" cy="319087"/>
          </a:xfrm>
        </p:spPr>
        <p:txBody>
          <a:bodyPr/>
          <a:lstStyle/>
          <a:p>
            <a:r>
              <a:rPr lang="de-CH" dirty="0"/>
              <a:t>1. Schlüssel generieren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EB51A0-1C32-F14D-A749-4A28B2241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9338871" y="1049806"/>
            <a:ext cx="2424345" cy="52477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5DF2BEF-E657-1E4E-89D5-7CF115B3C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6"/>
          <a:stretch/>
        </p:blipFill>
        <p:spPr>
          <a:xfrm>
            <a:off x="6718091" y="1049806"/>
            <a:ext cx="2424345" cy="5247726"/>
          </a:xfrm>
          <a:prstGeom prst="rect">
            <a:avLst/>
          </a:prstGeom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BDDF2108-31BF-8B4B-ABAD-37D47CAEB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81328"/>
            <a:ext cx="11163299" cy="498439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e-DE" sz="4000" dirty="0"/>
              <a:t>2 Bit -&gt; </a:t>
            </a:r>
            <a:r>
              <a:rPr lang="de-DE" sz="4000" dirty="0">
                <a:solidFill>
                  <a:srgbClr val="FF0000"/>
                </a:solidFill>
              </a:rPr>
              <a:t>?</a:t>
            </a:r>
            <a:r>
              <a:rPr lang="de-DE" sz="4000" dirty="0"/>
              <a:t> Zustände</a:t>
            </a:r>
          </a:p>
        </p:txBody>
      </p:sp>
    </p:spTree>
    <p:extLst>
      <p:ext uri="{BB962C8B-B14F-4D97-AF65-F5344CB8AC3E}">
        <p14:creationId xmlns:p14="http://schemas.microsoft.com/office/powerpoint/2010/main" val="1657483609"/>
      </p:ext>
    </p:extLst>
  </p:cSld>
  <p:clrMapOvr>
    <a:masterClrMapping/>
  </p:clrMapOvr>
</p:sld>
</file>

<file path=ppt/theme/theme1.xml><?xml version="1.0" encoding="utf-8"?>
<a:theme xmlns:a="http://schemas.openxmlformats.org/drawingml/2006/main" name="PHSZ">
  <a:themeElements>
    <a:clrScheme name="Benutzerdefiniert 1">
      <a:dk1>
        <a:sysClr val="windowText" lastClr="000000"/>
      </a:dk1>
      <a:lt1>
        <a:sysClr val="window" lastClr="FFFFFF"/>
      </a:lt1>
      <a:dk2>
        <a:srgbClr val="B2B2B2"/>
      </a:dk2>
      <a:lt2>
        <a:srgbClr val="FFFFFF"/>
      </a:lt2>
      <a:accent1>
        <a:srgbClr val="F56900"/>
      </a:accent1>
      <a:accent2>
        <a:srgbClr val="E1007D"/>
      </a:accent2>
      <a:accent3>
        <a:srgbClr val="0082C8"/>
      </a:accent3>
      <a:accent4>
        <a:srgbClr val="6EB92D"/>
      </a:accent4>
      <a:accent5>
        <a:srgbClr val="E12332"/>
      </a:accent5>
      <a:accent6>
        <a:srgbClr val="FFFF00"/>
      </a:accent6>
      <a:hlink>
        <a:srgbClr val="000000"/>
      </a:hlink>
      <a:folHlink>
        <a:srgbClr val="00000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SZ" id="{E65B34B9-6073-5545-9F69-100250DD0CE8}" vid="{22B606FF-E92A-AD4E-A6D9-084A9C0A4E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1348</Words>
  <Application>Microsoft Macintosh PowerPoint</Application>
  <PresentationFormat>Breitbild</PresentationFormat>
  <Paragraphs>184</Paragraphs>
  <Slides>33</Slides>
  <Notes>33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PHSZ</vt:lpstr>
      <vt:lpstr>PowerPoint-Präsentation</vt:lpstr>
      <vt:lpstr>PowerPoint-Präsentation</vt:lpstr>
      <vt:lpstr>PowerPoint-Präsentation</vt:lpstr>
      <vt:lpstr>PowerPoint-Präsentation</vt:lpstr>
      <vt:lpstr>Contact-Tracing-App: wie funktioniert das?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Contact-Tracing-App: wie funktioniert das? </vt:lpstr>
      <vt:lpstr>PowerPoint-Präsentation</vt:lpstr>
      <vt:lpstr>PowerPoint-Präsentation</vt:lpstr>
      <vt:lpstr>PowerPoint-Präsentation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  <vt:lpstr>Contact-Tracing-App: wie funktioniert das?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Michel Hauswirth</dc:creator>
  <cp:keywords/>
  <dc:description/>
  <cp:lastModifiedBy>Hauswirth Michel PH Luzern</cp:lastModifiedBy>
  <cp:revision>815</cp:revision>
  <dcterms:created xsi:type="dcterms:W3CDTF">2017-06-21T14:19:40Z</dcterms:created>
  <dcterms:modified xsi:type="dcterms:W3CDTF">2020-09-29T16:06:35Z</dcterms:modified>
  <cp:category/>
</cp:coreProperties>
</file>